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9" r:id="rId4"/>
    <p:sldId id="257" r:id="rId5"/>
    <p:sldId id="258" r:id="rId6"/>
    <p:sldId id="260" r:id="rId7"/>
    <p:sldId id="267" r:id="rId8"/>
    <p:sldId id="263" r:id="rId9"/>
    <p:sldId id="266" r:id="rId10"/>
    <p:sldId id="265" r:id="rId11"/>
    <p:sldId id="264" r:id="rId12"/>
    <p:sldId id="26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33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2" d="100"/>
          <a:sy n="132" d="100"/>
        </p:scale>
        <p:origin x="-10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6581FD-AE5A-469D-9F9E-7027CC09576E}" type="datetimeFigureOut">
              <a:rPr lang="en-US" smtClean="0"/>
              <a:t>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71A1D-834F-48EC-942E-FB9BBB598C33}" type="slidenum">
              <a:rPr lang="en-US" smtClean="0"/>
              <a:t>‹#›</a:t>
            </a:fld>
            <a:endParaRPr lang="en-US"/>
          </a:p>
        </p:txBody>
      </p:sp>
    </p:spTree>
    <p:extLst>
      <p:ext uri="{BB962C8B-B14F-4D97-AF65-F5344CB8AC3E}">
        <p14:creationId xmlns:p14="http://schemas.microsoft.com/office/powerpoint/2010/main" val="321734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581FD-AE5A-469D-9F9E-7027CC09576E}" type="datetimeFigureOut">
              <a:rPr lang="en-US" smtClean="0"/>
              <a:t>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71A1D-834F-48EC-942E-FB9BBB598C33}" type="slidenum">
              <a:rPr lang="en-US" smtClean="0"/>
              <a:t>‹#›</a:t>
            </a:fld>
            <a:endParaRPr lang="en-US"/>
          </a:p>
        </p:txBody>
      </p:sp>
    </p:spTree>
    <p:extLst>
      <p:ext uri="{BB962C8B-B14F-4D97-AF65-F5344CB8AC3E}">
        <p14:creationId xmlns:p14="http://schemas.microsoft.com/office/powerpoint/2010/main" val="1467162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581FD-AE5A-469D-9F9E-7027CC09576E}" type="datetimeFigureOut">
              <a:rPr lang="en-US" smtClean="0"/>
              <a:t>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71A1D-834F-48EC-942E-FB9BBB598C33}" type="slidenum">
              <a:rPr lang="en-US" smtClean="0"/>
              <a:t>‹#›</a:t>
            </a:fld>
            <a:endParaRPr lang="en-US"/>
          </a:p>
        </p:txBody>
      </p:sp>
    </p:spTree>
    <p:extLst>
      <p:ext uri="{BB962C8B-B14F-4D97-AF65-F5344CB8AC3E}">
        <p14:creationId xmlns:p14="http://schemas.microsoft.com/office/powerpoint/2010/main" val="1285957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581FD-AE5A-469D-9F9E-7027CC09576E}" type="datetimeFigureOut">
              <a:rPr lang="en-US" smtClean="0"/>
              <a:t>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71A1D-834F-48EC-942E-FB9BBB598C33}" type="slidenum">
              <a:rPr lang="en-US" smtClean="0"/>
              <a:t>‹#›</a:t>
            </a:fld>
            <a:endParaRPr lang="en-US"/>
          </a:p>
        </p:txBody>
      </p:sp>
    </p:spTree>
    <p:extLst>
      <p:ext uri="{BB962C8B-B14F-4D97-AF65-F5344CB8AC3E}">
        <p14:creationId xmlns:p14="http://schemas.microsoft.com/office/powerpoint/2010/main" val="1447134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6581FD-AE5A-469D-9F9E-7027CC09576E}" type="datetimeFigureOut">
              <a:rPr lang="en-US" smtClean="0"/>
              <a:t>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71A1D-834F-48EC-942E-FB9BBB598C33}" type="slidenum">
              <a:rPr lang="en-US" smtClean="0"/>
              <a:t>‹#›</a:t>
            </a:fld>
            <a:endParaRPr lang="en-US"/>
          </a:p>
        </p:txBody>
      </p:sp>
    </p:spTree>
    <p:extLst>
      <p:ext uri="{BB962C8B-B14F-4D97-AF65-F5344CB8AC3E}">
        <p14:creationId xmlns:p14="http://schemas.microsoft.com/office/powerpoint/2010/main" val="2359247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6581FD-AE5A-469D-9F9E-7027CC09576E}" type="datetimeFigureOut">
              <a:rPr lang="en-US" smtClean="0"/>
              <a:t>2/27/2015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771A1D-834F-48EC-942E-FB9BBB598C33}" type="slidenum">
              <a:rPr lang="en-US" smtClean="0"/>
              <a:t>‹#›</a:t>
            </a:fld>
            <a:endParaRPr lang="en-US"/>
          </a:p>
        </p:txBody>
      </p:sp>
    </p:spTree>
    <p:extLst>
      <p:ext uri="{BB962C8B-B14F-4D97-AF65-F5344CB8AC3E}">
        <p14:creationId xmlns:p14="http://schemas.microsoft.com/office/powerpoint/2010/main" val="499904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6581FD-AE5A-469D-9F9E-7027CC09576E}" type="datetimeFigureOut">
              <a:rPr lang="en-US" smtClean="0"/>
              <a:t>2/27/2015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771A1D-834F-48EC-942E-FB9BBB598C33}" type="slidenum">
              <a:rPr lang="en-US" smtClean="0"/>
              <a:t>‹#›</a:t>
            </a:fld>
            <a:endParaRPr lang="en-US"/>
          </a:p>
        </p:txBody>
      </p:sp>
    </p:spTree>
    <p:extLst>
      <p:ext uri="{BB962C8B-B14F-4D97-AF65-F5344CB8AC3E}">
        <p14:creationId xmlns:p14="http://schemas.microsoft.com/office/powerpoint/2010/main" val="3192222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6581FD-AE5A-469D-9F9E-7027CC09576E}" type="datetimeFigureOut">
              <a:rPr lang="en-US" smtClean="0"/>
              <a:t>2/27/2015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771A1D-834F-48EC-942E-FB9BBB598C33}" type="slidenum">
              <a:rPr lang="en-US" smtClean="0"/>
              <a:t>‹#›</a:t>
            </a:fld>
            <a:endParaRPr lang="en-US"/>
          </a:p>
        </p:txBody>
      </p:sp>
    </p:spTree>
    <p:extLst>
      <p:ext uri="{BB962C8B-B14F-4D97-AF65-F5344CB8AC3E}">
        <p14:creationId xmlns:p14="http://schemas.microsoft.com/office/powerpoint/2010/main" val="2265359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6581FD-AE5A-469D-9F9E-7027CC09576E}" type="datetimeFigureOut">
              <a:rPr lang="en-US" smtClean="0"/>
              <a:t>2/27/2015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771A1D-834F-48EC-942E-FB9BBB598C33}" type="slidenum">
              <a:rPr lang="en-US" smtClean="0"/>
              <a:t>‹#›</a:t>
            </a:fld>
            <a:endParaRPr lang="en-US"/>
          </a:p>
        </p:txBody>
      </p:sp>
      <p:sp>
        <p:nvSpPr>
          <p:cNvPr id="5" name="Rectangle 4"/>
          <p:cNvSpPr/>
          <p:nvPr userDrawn="1"/>
        </p:nvSpPr>
        <p:spPr>
          <a:xfrm>
            <a:off x="0" y="6449301"/>
            <a:ext cx="9144000" cy="40869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8900000" scaled="1"/>
                <a:tileRect/>
              </a:gradFill>
            </a:endParaRPr>
          </a:p>
        </p:txBody>
      </p:sp>
      <p:sp>
        <p:nvSpPr>
          <p:cNvPr id="6" name="Date Placeholder 1"/>
          <p:cNvSpPr txBox="1">
            <a:spLocks/>
          </p:cNvSpPr>
          <p:nvPr userDrawn="1"/>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0000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lumMod val="50000"/>
                  </a:schemeClr>
                </a:solidFill>
              </a:rPr>
              <a:t>2-5</a:t>
            </a:r>
            <a:r>
              <a:rPr lang="en-US" baseline="0" dirty="0" smtClean="0">
                <a:solidFill>
                  <a:schemeClr val="bg1">
                    <a:lumMod val="50000"/>
                  </a:schemeClr>
                </a:solidFill>
              </a:rPr>
              <a:t> Mar, 2015</a:t>
            </a:r>
            <a:endParaRPr lang="en-US" dirty="0">
              <a:solidFill>
                <a:schemeClr val="bg1">
                  <a:lumMod val="50000"/>
                </a:schemeClr>
              </a:solidFill>
            </a:endParaRPr>
          </a:p>
        </p:txBody>
      </p:sp>
      <p:sp>
        <p:nvSpPr>
          <p:cNvPr id="7" name="Footer Placeholder 2"/>
          <p:cNvSpPr txBox="1">
            <a:spLocks/>
          </p:cNvSpPr>
          <p:nvPr userDrawn="1"/>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IHC</a:t>
            </a:r>
            <a:endParaRPr lang="en-US" dirty="0"/>
          </a:p>
        </p:txBody>
      </p:sp>
      <p:sp>
        <p:nvSpPr>
          <p:cNvPr id="8" name="Slide Number Placeholder 3"/>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C4B9F4-E9F2-4550-8043-6107C83F4416}" type="slidenum">
              <a:rPr lang="en-US" smtClean="0"/>
              <a:pPr/>
              <a:t>‹#›</a:t>
            </a:fld>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5166" y="6508750"/>
            <a:ext cx="685979" cy="308344"/>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67400" y="6488972"/>
            <a:ext cx="668953" cy="328121"/>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59884" y="6459860"/>
            <a:ext cx="499244" cy="458608"/>
          </a:xfrm>
          <a:prstGeom prst="rect">
            <a:avLst/>
          </a:prstGeom>
        </p:spPr>
      </p:pic>
    </p:spTree>
    <p:extLst>
      <p:ext uri="{BB962C8B-B14F-4D97-AF65-F5344CB8AC3E}">
        <p14:creationId xmlns:p14="http://schemas.microsoft.com/office/powerpoint/2010/main" val="3898093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6581FD-AE5A-469D-9F9E-7027CC09576E}" type="datetimeFigureOut">
              <a:rPr lang="en-US" smtClean="0"/>
              <a:t>2/27/2015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771A1D-834F-48EC-942E-FB9BBB598C33}" type="slidenum">
              <a:rPr lang="en-US" smtClean="0"/>
              <a:t>‹#›</a:t>
            </a:fld>
            <a:endParaRPr lang="en-US"/>
          </a:p>
        </p:txBody>
      </p:sp>
    </p:spTree>
    <p:extLst>
      <p:ext uri="{BB962C8B-B14F-4D97-AF65-F5344CB8AC3E}">
        <p14:creationId xmlns:p14="http://schemas.microsoft.com/office/powerpoint/2010/main" val="1505763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6581FD-AE5A-469D-9F9E-7027CC09576E}" type="datetimeFigureOut">
              <a:rPr lang="en-US" smtClean="0"/>
              <a:t>2/27/2015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771A1D-834F-48EC-942E-FB9BBB598C33}" type="slidenum">
              <a:rPr lang="en-US" smtClean="0"/>
              <a:t>‹#›</a:t>
            </a:fld>
            <a:endParaRPr lang="en-US"/>
          </a:p>
        </p:txBody>
      </p:sp>
    </p:spTree>
    <p:extLst>
      <p:ext uri="{BB962C8B-B14F-4D97-AF65-F5344CB8AC3E}">
        <p14:creationId xmlns:p14="http://schemas.microsoft.com/office/powerpoint/2010/main" val="1710999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581FD-AE5A-469D-9F9E-7027CC09576E}" type="datetimeFigureOut">
              <a:rPr lang="en-US" smtClean="0"/>
              <a:t>2/27/2015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771A1D-834F-48EC-942E-FB9BBB598C33}" type="slidenum">
              <a:rPr lang="en-US" smtClean="0"/>
              <a:t>‹#›</a:t>
            </a:fld>
            <a:endParaRPr lang="en-US"/>
          </a:p>
        </p:txBody>
      </p:sp>
    </p:spTree>
    <p:extLst>
      <p:ext uri="{BB962C8B-B14F-4D97-AF65-F5344CB8AC3E}">
        <p14:creationId xmlns:p14="http://schemas.microsoft.com/office/powerpoint/2010/main" val="3044859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60172" y="304800"/>
            <a:ext cx="6858000" cy="1077218"/>
          </a:xfrm>
          <a:prstGeom prst="rect">
            <a:avLst/>
          </a:prstGeom>
          <a:noFill/>
        </p:spPr>
        <p:txBody>
          <a:bodyPr wrap="square" rtlCol="0">
            <a:spAutoFit/>
          </a:bodyPr>
          <a:lstStyle/>
          <a:p>
            <a:pPr algn="ctr"/>
            <a:r>
              <a:rPr lang="en-US" sz="3200" dirty="0"/>
              <a:t>Sensitivity of Ocean Sampling for Coupled COAMPS-TC Prediction</a:t>
            </a:r>
          </a:p>
        </p:txBody>
      </p:sp>
      <p:sp>
        <p:nvSpPr>
          <p:cNvPr id="5" name="TextBox 4"/>
          <p:cNvSpPr txBox="1"/>
          <p:nvPr/>
        </p:nvSpPr>
        <p:spPr>
          <a:xfrm>
            <a:off x="895082" y="3276600"/>
            <a:ext cx="7772400" cy="2523768"/>
          </a:xfrm>
          <a:prstGeom prst="rect">
            <a:avLst/>
          </a:prstGeom>
          <a:noFill/>
        </p:spPr>
        <p:txBody>
          <a:bodyPr wrap="square" rtlCol="0">
            <a:spAutoFit/>
          </a:bodyPr>
          <a:lstStyle/>
          <a:p>
            <a:r>
              <a:rPr lang="en-US" sz="2800" dirty="0">
                <a:solidFill>
                  <a:srgbClr val="0000FF"/>
                </a:solidFill>
              </a:rPr>
              <a:t>Sue Chen</a:t>
            </a:r>
            <a:r>
              <a:rPr lang="en-US" sz="2800" baseline="30000" dirty="0">
                <a:solidFill>
                  <a:srgbClr val="0000FF"/>
                </a:solidFill>
              </a:rPr>
              <a:t>1</a:t>
            </a:r>
            <a:r>
              <a:rPr lang="en-US" sz="2800" dirty="0">
                <a:solidFill>
                  <a:srgbClr val="0000FF"/>
                </a:solidFill>
              </a:rPr>
              <a:t>, James Cummings</a:t>
            </a:r>
            <a:r>
              <a:rPr lang="en-US" sz="2800" baseline="30000" dirty="0">
                <a:solidFill>
                  <a:srgbClr val="0000FF"/>
                </a:solidFill>
              </a:rPr>
              <a:t>2</a:t>
            </a:r>
            <a:r>
              <a:rPr lang="en-US" sz="2800" dirty="0">
                <a:solidFill>
                  <a:srgbClr val="0000FF"/>
                </a:solidFill>
              </a:rPr>
              <a:t>, Jerome Schmidt</a:t>
            </a:r>
            <a:r>
              <a:rPr lang="en-US" sz="2800" baseline="30000" dirty="0">
                <a:solidFill>
                  <a:srgbClr val="0000FF"/>
                </a:solidFill>
              </a:rPr>
              <a:t>1</a:t>
            </a:r>
            <a:r>
              <a:rPr lang="en-US" sz="2800" dirty="0">
                <a:solidFill>
                  <a:srgbClr val="0000FF"/>
                </a:solidFill>
              </a:rPr>
              <a:t>, Peter Black</a:t>
            </a:r>
            <a:r>
              <a:rPr lang="en-US" sz="2800" baseline="30000" dirty="0">
                <a:solidFill>
                  <a:srgbClr val="0000FF"/>
                </a:solidFill>
              </a:rPr>
              <a:t>2</a:t>
            </a:r>
            <a:r>
              <a:rPr lang="en-US" sz="2800" dirty="0">
                <a:solidFill>
                  <a:srgbClr val="0000FF"/>
                </a:solidFill>
              </a:rPr>
              <a:t>, Elizabeth Sanabia</a:t>
            </a:r>
            <a:r>
              <a:rPr lang="en-US" sz="2800" baseline="30000" dirty="0">
                <a:solidFill>
                  <a:srgbClr val="0000FF"/>
                </a:solidFill>
              </a:rPr>
              <a:t>3</a:t>
            </a:r>
            <a:r>
              <a:rPr lang="en-US" sz="2800" dirty="0">
                <a:solidFill>
                  <a:srgbClr val="0000FF"/>
                </a:solidFill>
              </a:rPr>
              <a:t>, L. K. (Nick) </a:t>
            </a:r>
            <a:r>
              <a:rPr lang="en-US" sz="2800" dirty="0" smtClean="0">
                <a:solidFill>
                  <a:srgbClr val="0000FF"/>
                </a:solidFill>
              </a:rPr>
              <a:t>Shay</a:t>
            </a:r>
            <a:r>
              <a:rPr lang="en-US" sz="2800" baseline="30000" dirty="0" smtClean="0">
                <a:solidFill>
                  <a:srgbClr val="0000FF"/>
                </a:solidFill>
              </a:rPr>
              <a:t>4</a:t>
            </a:r>
          </a:p>
          <a:p>
            <a:endParaRPr lang="en-US" dirty="0" smtClean="0">
              <a:solidFill>
                <a:srgbClr val="0000FF"/>
              </a:solidFill>
            </a:endParaRPr>
          </a:p>
          <a:p>
            <a:endParaRPr lang="en-US" dirty="0">
              <a:solidFill>
                <a:srgbClr val="0000FF"/>
              </a:solidFill>
            </a:endParaRPr>
          </a:p>
          <a:p>
            <a:endParaRPr lang="en-US" dirty="0">
              <a:solidFill>
                <a:srgbClr val="0000FF"/>
              </a:solidFill>
            </a:endParaRPr>
          </a:p>
          <a:p>
            <a:r>
              <a:rPr lang="en-US" sz="1200" baseline="30000" dirty="0">
                <a:solidFill>
                  <a:srgbClr val="0000FF"/>
                </a:solidFill>
              </a:rPr>
              <a:t>1</a:t>
            </a:r>
            <a:r>
              <a:rPr lang="en-US" sz="1200" dirty="0">
                <a:solidFill>
                  <a:srgbClr val="0000FF"/>
                </a:solidFill>
              </a:rPr>
              <a:t>Naval Research Laboratory, Monterey, California</a:t>
            </a:r>
          </a:p>
          <a:p>
            <a:r>
              <a:rPr lang="en-US" sz="1200" baseline="30000" dirty="0">
                <a:solidFill>
                  <a:srgbClr val="0000FF"/>
                </a:solidFill>
              </a:rPr>
              <a:t>2</a:t>
            </a:r>
            <a:r>
              <a:rPr lang="en-US" sz="1200" dirty="0">
                <a:solidFill>
                  <a:srgbClr val="0000FF"/>
                </a:solidFill>
              </a:rPr>
              <a:t>SAIC, Monterey</a:t>
            </a:r>
          </a:p>
          <a:p>
            <a:r>
              <a:rPr lang="en-US" sz="1200" baseline="30000" dirty="0">
                <a:solidFill>
                  <a:srgbClr val="0000FF"/>
                </a:solidFill>
              </a:rPr>
              <a:t>3</a:t>
            </a:r>
            <a:r>
              <a:rPr lang="en-US" sz="1200" dirty="0">
                <a:solidFill>
                  <a:srgbClr val="0000FF"/>
                </a:solidFill>
              </a:rPr>
              <a:t>Oceanography Department, United States Naval Academy, Annapolis, Maryland</a:t>
            </a:r>
          </a:p>
          <a:p>
            <a:pPr hangingPunct="0"/>
            <a:r>
              <a:rPr lang="en-US" sz="1200" baseline="30000" dirty="0">
                <a:solidFill>
                  <a:srgbClr val="0000FF"/>
                </a:solidFill>
              </a:rPr>
              <a:t>4</a:t>
            </a:r>
            <a:r>
              <a:rPr lang="en-US" sz="1200" dirty="0">
                <a:solidFill>
                  <a:srgbClr val="0000FF"/>
                </a:solidFill>
              </a:rPr>
              <a:t>Rosenstiel School of Marine and Atmospheric Science, University of Miami</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1382018"/>
            <a:ext cx="2857500" cy="1609725"/>
          </a:xfrm>
          <a:prstGeom prst="rect">
            <a:avLst/>
          </a:prstGeom>
        </p:spPr>
      </p:pic>
    </p:spTree>
    <p:extLst>
      <p:ext uri="{BB962C8B-B14F-4D97-AF65-F5344CB8AC3E}">
        <p14:creationId xmlns:p14="http://schemas.microsoft.com/office/powerpoint/2010/main" val="6881091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9600" y="1109818"/>
            <a:ext cx="2743200" cy="369332"/>
          </a:xfrm>
          <a:prstGeom prst="rect">
            <a:avLst/>
          </a:prstGeom>
          <a:noFill/>
        </p:spPr>
        <p:txBody>
          <a:bodyPr wrap="square" rtlCol="0">
            <a:spAutoFit/>
          </a:bodyPr>
          <a:lstStyle/>
          <a:p>
            <a:r>
              <a:rPr lang="en-US" b="1" dirty="0" smtClean="0">
                <a:solidFill>
                  <a:srgbClr val="FF0000"/>
                </a:solidFill>
              </a:rPr>
              <a:t>Initial SST Difference</a:t>
            </a:r>
            <a:endParaRPr lang="en-US" b="1" dirty="0">
              <a:solidFill>
                <a:srgbClr val="FF0000"/>
              </a:solidFill>
            </a:endParaRPr>
          </a:p>
        </p:txBody>
      </p:sp>
      <p:sp>
        <p:nvSpPr>
          <p:cNvPr id="9" name="TextBox 8"/>
          <p:cNvSpPr txBox="1"/>
          <p:nvPr/>
        </p:nvSpPr>
        <p:spPr>
          <a:xfrm>
            <a:off x="4724400" y="1078468"/>
            <a:ext cx="2743200" cy="369332"/>
          </a:xfrm>
          <a:prstGeom prst="rect">
            <a:avLst/>
          </a:prstGeom>
          <a:noFill/>
        </p:spPr>
        <p:txBody>
          <a:bodyPr wrap="square" rtlCol="0">
            <a:spAutoFit/>
          </a:bodyPr>
          <a:lstStyle/>
          <a:p>
            <a:r>
              <a:rPr lang="en-US" b="1" dirty="0" smtClean="0">
                <a:solidFill>
                  <a:srgbClr val="FF0000"/>
                </a:solidFill>
              </a:rPr>
              <a:t>54H SST Difference</a:t>
            </a:r>
            <a:endParaRPr lang="en-US" b="1" dirty="0">
              <a:solidFill>
                <a:srgbClr val="FF0000"/>
              </a:solidFill>
            </a:endParaRP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7213" r="8047"/>
          <a:stretch/>
        </p:blipFill>
        <p:spPr>
          <a:xfrm>
            <a:off x="4343400" y="1436983"/>
            <a:ext cx="4340180" cy="3841355"/>
          </a:xfrm>
          <a:prstGeom prst="rect">
            <a:avLst/>
          </a:prstGeom>
        </p:spPr>
      </p:pic>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7208" r="7549"/>
          <a:stretch/>
        </p:blipFill>
        <p:spPr>
          <a:xfrm>
            <a:off x="164491" y="1413372"/>
            <a:ext cx="4365938" cy="3841355"/>
          </a:xfrm>
          <a:prstGeom prst="rect">
            <a:avLst/>
          </a:prstGeom>
        </p:spPr>
      </p:pic>
      <p:sp>
        <p:nvSpPr>
          <p:cNvPr id="6" name="TextBox 5"/>
          <p:cNvSpPr txBox="1"/>
          <p:nvPr/>
        </p:nvSpPr>
        <p:spPr>
          <a:xfrm>
            <a:off x="1433945" y="272726"/>
            <a:ext cx="6781498" cy="523220"/>
          </a:xfrm>
          <a:prstGeom prst="rect">
            <a:avLst/>
          </a:prstGeom>
          <a:noFill/>
        </p:spPr>
        <p:txBody>
          <a:bodyPr wrap="square" rtlCol="0">
            <a:spAutoFit/>
          </a:bodyPr>
          <a:lstStyle/>
          <a:p>
            <a:pPr algn="ctr"/>
            <a:r>
              <a:rPr lang="en-US" sz="2800" u="sng" dirty="0" smtClean="0">
                <a:solidFill>
                  <a:srgbClr val="0000FF"/>
                </a:solidFill>
              </a:rPr>
              <a:t>COAMPS-TC Isaac </a:t>
            </a:r>
            <a:r>
              <a:rPr lang="en-US" sz="2800" u="sng" dirty="0">
                <a:solidFill>
                  <a:srgbClr val="0000FF"/>
                </a:solidFill>
              </a:rPr>
              <a:t> </a:t>
            </a:r>
            <a:r>
              <a:rPr lang="en-US" sz="2800" u="sng" dirty="0" smtClean="0">
                <a:solidFill>
                  <a:srgbClr val="0000FF"/>
                </a:solidFill>
              </a:rPr>
              <a:t>SST Change: 2012082612</a:t>
            </a:r>
            <a:endParaRPr lang="en-US" sz="2800" u="sng" dirty="0">
              <a:solidFill>
                <a:srgbClr val="0000FF"/>
              </a:solidFill>
            </a:endParaRPr>
          </a:p>
        </p:txBody>
      </p:sp>
      <p:sp>
        <p:nvSpPr>
          <p:cNvPr id="2" name="Freeform 1"/>
          <p:cNvSpPr/>
          <p:nvPr/>
        </p:nvSpPr>
        <p:spPr>
          <a:xfrm>
            <a:off x="1735200" y="2520000"/>
            <a:ext cx="1836000" cy="1044000"/>
          </a:xfrm>
          <a:custGeom>
            <a:avLst/>
            <a:gdLst>
              <a:gd name="connsiteX0" fmla="*/ 0 w 1836000"/>
              <a:gd name="connsiteY0" fmla="*/ 0 h 1044000"/>
              <a:gd name="connsiteX1" fmla="*/ 57600 w 1836000"/>
              <a:gd name="connsiteY1" fmla="*/ 14400 h 1044000"/>
              <a:gd name="connsiteX2" fmla="*/ 100800 w 1836000"/>
              <a:gd name="connsiteY2" fmla="*/ 36000 h 1044000"/>
              <a:gd name="connsiteX3" fmla="*/ 122400 w 1836000"/>
              <a:gd name="connsiteY3" fmla="*/ 79200 h 1044000"/>
              <a:gd name="connsiteX4" fmla="*/ 129600 w 1836000"/>
              <a:gd name="connsiteY4" fmla="*/ 100800 h 1044000"/>
              <a:gd name="connsiteX5" fmla="*/ 237600 w 1836000"/>
              <a:gd name="connsiteY5" fmla="*/ 122400 h 1044000"/>
              <a:gd name="connsiteX6" fmla="*/ 309600 w 1836000"/>
              <a:gd name="connsiteY6" fmla="*/ 144000 h 1044000"/>
              <a:gd name="connsiteX7" fmla="*/ 324000 w 1836000"/>
              <a:gd name="connsiteY7" fmla="*/ 187200 h 1044000"/>
              <a:gd name="connsiteX8" fmla="*/ 331200 w 1836000"/>
              <a:gd name="connsiteY8" fmla="*/ 208800 h 1044000"/>
              <a:gd name="connsiteX9" fmla="*/ 352800 w 1836000"/>
              <a:gd name="connsiteY9" fmla="*/ 216000 h 1044000"/>
              <a:gd name="connsiteX10" fmla="*/ 374400 w 1836000"/>
              <a:gd name="connsiteY10" fmla="*/ 230400 h 1044000"/>
              <a:gd name="connsiteX11" fmla="*/ 403200 w 1836000"/>
              <a:gd name="connsiteY11" fmla="*/ 273600 h 1044000"/>
              <a:gd name="connsiteX12" fmla="*/ 468000 w 1836000"/>
              <a:gd name="connsiteY12" fmla="*/ 309600 h 1044000"/>
              <a:gd name="connsiteX13" fmla="*/ 504000 w 1836000"/>
              <a:gd name="connsiteY13" fmla="*/ 345600 h 1044000"/>
              <a:gd name="connsiteX14" fmla="*/ 547200 w 1836000"/>
              <a:gd name="connsiteY14" fmla="*/ 367200 h 1044000"/>
              <a:gd name="connsiteX15" fmla="*/ 568800 w 1836000"/>
              <a:gd name="connsiteY15" fmla="*/ 381600 h 1044000"/>
              <a:gd name="connsiteX16" fmla="*/ 576000 w 1836000"/>
              <a:gd name="connsiteY16" fmla="*/ 403200 h 1044000"/>
              <a:gd name="connsiteX17" fmla="*/ 604800 w 1836000"/>
              <a:gd name="connsiteY17" fmla="*/ 410400 h 1044000"/>
              <a:gd name="connsiteX18" fmla="*/ 640800 w 1836000"/>
              <a:gd name="connsiteY18" fmla="*/ 446400 h 1044000"/>
              <a:gd name="connsiteX19" fmla="*/ 684000 w 1836000"/>
              <a:gd name="connsiteY19" fmla="*/ 460800 h 1044000"/>
              <a:gd name="connsiteX20" fmla="*/ 705600 w 1836000"/>
              <a:gd name="connsiteY20" fmla="*/ 475200 h 1044000"/>
              <a:gd name="connsiteX21" fmla="*/ 727200 w 1836000"/>
              <a:gd name="connsiteY21" fmla="*/ 482400 h 1044000"/>
              <a:gd name="connsiteX22" fmla="*/ 734400 w 1836000"/>
              <a:gd name="connsiteY22" fmla="*/ 504000 h 1044000"/>
              <a:gd name="connsiteX23" fmla="*/ 748800 w 1836000"/>
              <a:gd name="connsiteY23" fmla="*/ 525600 h 1044000"/>
              <a:gd name="connsiteX24" fmla="*/ 756000 w 1836000"/>
              <a:gd name="connsiteY24" fmla="*/ 547200 h 1044000"/>
              <a:gd name="connsiteX25" fmla="*/ 799200 w 1836000"/>
              <a:gd name="connsiteY25" fmla="*/ 576000 h 1044000"/>
              <a:gd name="connsiteX26" fmla="*/ 828000 w 1836000"/>
              <a:gd name="connsiteY26" fmla="*/ 604800 h 1044000"/>
              <a:gd name="connsiteX27" fmla="*/ 871200 w 1836000"/>
              <a:gd name="connsiteY27" fmla="*/ 633600 h 1044000"/>
              <a:gd name="connsiteX28" fmla="*/ 936000 w 1836000"/>
              <a:gd name="connsiteY28" fmla="*/ 655200 h 1044000"/>
              <a:gd name="connsiteX29" fmla="*/ 957600 w 1836000"/>
              <a:gd name="connsiteY29" fmla="*/ 662400 h 1044000"/>
              <a:gd name="connsiteX30" fmla="*/ 979200 w 1836000"/>
              <a:gd name="connsiteY30" fmla="*/ 669600 h 1044000"/>
              <a:gd name="connsiteX31" fmla="*/ 1008000 w 1836000"/>
              <a:gd name="connsiteY31" fmla="*/ 676800 h 1044000"/>
              <a:gd name="connsiteX32" fmla="*/ 1051200 w 1836000"/>
              <a:gd name="connsiteY32" fmla="*/ 691200 h 1044000"/>
              <a:gd name="connsiteX33" fmla="*/ 1116000 w 1836000"/>
              <a:gd name="connsiteY33" fmla="*/ 727200 h 1044000"/>
              <a:gd name="connsiteX34" fmla="*/ 1159200 w 1836000"/>
              <a:gd name="connsiteY34" fmla="*/ 792000 h 1044000"/>
              <a:gd name="connsiteX35" fmla="*/ 1216800 w 1836000"/>
              <a:gd name="connsiteY35" fmla="*/ 806400 h 1044000"/>
              <a:gd name="connsiteX36" fmla="*/ 1238400 w 1836000"/>
              <a:gd name="connsiteY36" fmla="*/ 820800 h 1044000"/>
              <a:gd name="connsiteX37" fmla="*/ 1281600 w 1836000"/>
              <a:gd name="connsiteY37" fmla="*/ 835200 h 1044000"/>
              <a:gd name="connsiteX38" fmla="*/ 1310400 w 1836000"/>
              <a:gd name="connsiteY38" fmla="*/ 878400 h 1044000"/>
              <a:gd name="connsiteX39" fmla="*/ 1317600 w 1836000"/>
              <a:gd name="connsiteY39" fmla="*/ 900000 h 1044000"/>
              <a:gd name="connsiteX40" fmla="*/ 1360800 w 1836000"/>
              <a:gd name="connsiteY40" fmla="*/ 928800 h 1044000"/>
              <a:gd name="connsiteX41" fmla="*/ 1396800 w 1836000"/>
              <a:gd name="connsiteY41" fmla="*/ 957600 h 1044000"/>
              <a:gd name="connsiteX42" fmla="*/ 1411200 w 1836000"/>
              <a:gd name="connsiteY42" fmla="*/ 979200 h 1044000"/>
              <a:gd name="connsiteX43" fmla="*/ 1497600 w 1836000"/>
              <a:gd name="connsiteY43" fmla="*/ 943200 h 1044000"/>
              <a:gd name="connsiteX44" fmla="*/ 1497600 w 1836000"/>
              <a:gd name="connsiteY44" fmla="*/ 943200 h 1044000"/>
              <a:gd name="connsiteX45" fmla="*/ 1569600 w 1836000"/>
              <a:gd name="connsiteY45" fmla="*/ 928800 h 1044000"/>
              <a:gd name="connsiteX46" fmla="*/ 1684800 w 1836000"/>
              <a:gd name="connsiteY46" fmla="*/ 950400 h 1044000"/>
              <a:gd name="connsiteX47" fmla="*/ 1706400 w 1836000"/>
              <a:gd name="connsiteY47" fmla="*/ 957600 h 1044000"/>
              <a:gd name="connsiteX48" fmla="*/ 1728000 w 1836000"/>
              <a:gd name="connsiteY48" fmla="*/ 964800 h 1044000"/>
              <a:gd name="connsiteX49" fmla="*/ 1771200 w 1836000"/>
              <a:gd name="connsiteY49" fmla="*/ 993600 h 1044000"/>
              <a:gd name="connsiteX50" fmla="*/ 1814400 w 1836000"/>
              <a:gd name="connsiteY50" fmla="*/ 1008000 h 1044000"/>
              <a:gd name="connsiteX51" fmla="*/ 1836000 w 1836000"/>
              <a:gd name="connsiteY51"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836000" h="1044000">
                <a:moveTo>
                  <a:pt x="0" y="0"/>
                </a:moveTo>
                <a:cubicBezTo>
                  <a:pt x="13693" y="2739"/>
                  <a:pt x="42840" y="7020"/>
                  <a:pt x="57600" y="14400"/>
                </a:cubicBezTo>
                <a:cubicBezTo>
                  <a:pt x="113430" y="42315"/>
                  <a:pt x="46508" y="17903"/>
                  <a:pt x="100800" y="36000"/>
                </a:cubicBezTo>
                <a:cubicBezTo>
                  <a:pt x="118897" y="90292"/>
                  <a:pt x="94485" y="23370"/>
                  <a:pt x="122400" y="79200"/>
                </a:cubicBezTo>
                <a:cubicBezTo>
                  <a:pt x="125794" y="85988"/>
                  <a:pt x="123424" y="96389"/>
                  <a:pt x="129600" y="100800"/>
                </a:cubicBezTo>
                <a:cubicBezTo>
                  <a:pt x="153112" y="117594"/>
                  <a:pt x="215423" y="119936"/>
                  <a:pt x="237600" y="122400"/>
                </a:cubicBezTo>
                <a:cubicBezTo>
                  <a:pt x="290188" y="139929"/>
                  <a:pt x="266074" y="133119"/>
                  <a:pt x="309600" y="144000"/>
                </a:cubicBezTo>
                <a:lnTo>
                  <a:pt x="324000" y="187200"/>
                </a:lnTo>
                <a:cubicBezTo>
                  <a:pt x="326400" y="194400"/>
                  <a:pt x="324000" y="206400"/>
                  <a:pt x="331200" y="208800"/>
                </a:cubicBezTo>
                <a:lnTo>
                  <a:pt x="352800" y="216000"/>
                </a:lnTo>
                <a:cubicBezTo>
                  <a:pt x="360000" y="220800"/>
                  <a:pt x="368702" y="223888"/>
                  <a:pt x="374400" y="230400"/>
                </a:cubicBezTo>
                <a:cubicBezTo>
                  <a:pt x="385797" y="243425"/>
                  <a:pt x="388800" y="264000"/>
                  <a:pt x="403200" y="273600"/>
                </a:cubicBezTo>
                <a:cubicBezTo>
                  <a:pt x="452715" y="306610"/>
                  <a:pt x="429981" y="296927"/>
                  <a:pt x="468000" y="309600"/>
                </a:cubicBezTo>
                <a:cubicBezTo>
                  <a:pt x="525600" y="348000"/>
                  <a:pt x="456000" y="297600"/>
                  <a:pt x="504000" y="345600"/>
                </a:cubicBezTo>
                <a:cubicBezTo>
                  <a:pt x="517957" y="359557"/>
                  <a:pt x="529632" y="361344"/>
                  <a:pt x="547200" y="367200"/>
                </a:cubicBezTo>
                <a:cubicBezTo>
                  <a:pt x="554400" y="372000"/>
                  <a:pt x="563394" y="374843"/>
                  <a:pt x="568800" y="381600"/>
                </a:cubicBezTo>
                <a:cubicBezTo>
                  <a:pt x="573541" y="387526"/>
                  <a:pt x="570074" y="398459"/>
                  <a:pt x="576000" y="403200"/>
                </a:cubicBezTo>
                <a:cubicBezTo>
                  <a:pt x="583727" y="409382"/>
                  <a:pt x="595200" y="408000"/>
                  <a:pt x="604800" y="410400"/>
                </a:cubicBezTo>
                <a:cubicBezTo>
                  <a:pt x="617937" y="430105"/>
                  <a:pt x="618063" y="436295"/>
                  <a:pt x="640800" y="446400"/>
                </a:cubicBezTo>
                <a:cubicBezTo>
                  <a:pt x="654671" y="452565"/>
                  <a:pt x="684000" y="460800"/>
                  <a:pt x="684000" y="460800"/>
                </a:cubicBezTo>
                <a:cubicBezTo>
                  <a:pt x="691200" y="465600"/>
                  <a:pt x="697860" y="471330"/>
                  <a:pt x="705600" y="475200"/>
                </a:cubicBezTo>
                <a:cubicBezTo>
                  <a:pt x="712388" y="478594"/>
                  <a:pt x="721833" y="477033"/>
                  <a:pt x="727200" y="482400"/>
                </a:cubicBezTo>
                <a:cubicBezTo>
                  <a:pt x="732567" y="487767"/>
                  <a:pt x="731006" y="497212"/>
                  <a:pt x="734400" y="504000"/>
                </a:cubicBezTo>
                <a:cubicBezTo>
                  <a:pt x="738270" y="511740"/>
                  <a:pt x="744930" y="517860"/>
                  <a:pt x="748800" y="525600"/>
                </a:cubicBezTo>
                <a:cubicBezTo>
                  <a:pt x="752194" y="532388"/>
                  <a:pt x="750633" y="541833"/>
                  <a:pt x="756000" y="547200"/>
                </a:cubicBezTo>
                <a:cubicBezTo>
                  <a:pt x="768238" y="559438"/>
                  <a:pt x="799200" y="576000"/>
                  <a:pt x="799200" y="576000"/>
                </a:cubicBezTo>
                <a:cubicBezTo>
                  <a:pt x="811418" y="612655"/>
                  <a:pt x="796582" y="587345"/>
                  <a:pt x="828000" y="604800"/>
                </a:cubicBezTo>
                <a:cubicBezTo>
                  <a:pt x="843129" y="613205"/>
                  <a:pt x="854781" y="628127"/>
                  <a:pt x="871200" y="633600"/>
                </a:cubicBezTo>
                <a:lnTo>
                  <a:pt x="936000" y="655200"/>
                </a:lnTo>
                <a:lnTo>
                  <a:pt x="957600" y="662400"/>
                </a:lnTo>
                <a:cubicBezTo>
                  <a:pt x="964800" y="664800"/>
                  <a:pt x="971837" y="667759"/>
                  <a:pt x="979200" y="669600"/>
                </a:cubicBezTo>
                <a:cubicBezTo>
                  <a:pt x="988800" y="672000"/>
                  <a:pt x="998522" y="673957"/>
                  <a:pt x="1008000" y="676800"/>
                </a:cubicBezTo>
                <a:cubicBezTo>
                  <a:pt x="1022539" y="681162"/>
                  <a:pt x="1051200" y="691200"/>
                  <a:pt x="1051200" y="691200"/>
                </a:cubicBezTo>
                <a:cubicBezTo>
                  <a:pt x="1100715" y="724210"/>
                  <a:pt x="1077981" y="714527"/>
                  <a:pt x="1116000" y="727200"/>
                </a:cubicBezTo>
                <a:lnTo>
                  <a:pt x="1159200" y="792000"/>
                </a:lnTo>
                <a:cubicBezTo>
                  <a:pt x="1170178" y="808467"/>
                  <a:pt x="1216800" y="806400"/>
                  <a:pt x="1216800" y="806400"/>
                </a:cubicBezTo>
                <a:cubicBezTo>
                  <a:pt x="1224000" y="811200"/>
                  <a:pt x="1230492" y="817286"/>
                  <a:pt x="1238400" y="820800"/>
                </a:cubicBezTo>
                <a:cubicBezTo>
                  <a:pt x="1252271" y="826965"/>
                  <a:pt x="1269747" y="825718"/>
                  <a:pt x="1281600" y="835200"/>
                </a:cubicBezTo>
                <a:cubicBezTo>
                  <a:pt x="1295114" y="846011"/>
                  <a:pt x="1304927" y="861981"/>
                  <a:pt x="1310400" y="878400"/>
                </a:cubicBezTo>
                <a:cubicBezTo>
                  <a:pt x="1312800" y="885600"/>
                  <a:pt x="1312233" y="894633"/>
                  <a:pt x="1317600" y="900000"/>
                </a:cubicBezTo>
                <a:cubicBezTo>
                  <a:pt x="1329838" y="912238"/>
                  <a:pt x="1360800" y="928800"/>
                  <a:pt x="1360800" y="928800"/>
                </a:cubicBezTo>
                <a:cubicBezTo>
                  <a:pt x="1402068" y="990703"/>
                  <a:pt x="1347118" y="917854"/>
                  <a:pt x="1396800" y="957600"/>
                </a:cubicBezTo>
                <a:cubicBezTo>
                  <a:pt x="1403557" y="963006"/>
                  <a:pt x="1406400" y="972000"/>
                  <a:pt x="1411200" y="979200"/>
                </a:cubicBezTo>
                <a:cubicBezTo>
                  <a:pt x="1471471" y="969155"/>
                  <a:pt x="1442253" y="980098"/>
                  <a:pt x="1497600" y="943200"/>
                </a:cubicBezTo>
                <a:lnTo>
                  <a:pt x="1497600" y="943200"/>
                </a:lnTo>
                <a:cubicBezTo>
                  <a:pt x="1540563" y="932459"/>
                  <a:pt x="1516639" y="937627"/>
                  <a:pt x="1569600" y="928800"/>
                </a:cubicBezTo>
                <a:cubicBezTo>
                  <a:pt x="1656704" y="937510"/>
                  <a:pt x="1618718" y="928373"/>
                  <a:pt x="1684800" y="950400"/>
                </a:cubicBezTo>
                <a:lnTo>
                  <a:pt x="1706400" y="957600"/>
                </a:lnTo>
                <a:lnTo>
                  <a:pt x="1728000" y="964800"/>
                </a:lnTo>
                <a:cubicBezTo>
                  <a:pt x="1742400" y="974400"/>
                  <a:pt x="1754781" y="988127"/>
                  <a:pt x="1771200" y="993600"/>
                </a:cubicBezTo>
                <a:lnTo>
                  <a:pt x="1814400" y="1008000"/>
                </a:lnTo>
                <a:cubicBezTo>
                  <a:pt x="1822902" y="1042006"/>
                  <a:pt x="1812749" y="1032375"/>
                  <a:pt x="1836000" y="1044000"/>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5867400" y="2514600"/>
            <a:ext cx="1836000" cy="1044000"/>
          </a:xfrm>
          <a:custGeom>
            <a:avLst/>
            <a:gdLst>
              <a:gd name="connsiteX0" fmla="*/ 0 w 1836000"/>
              <a:gd name="connsiteY0" fmla="*/ 0 h 1044000"/>
              <a:gd name="connsiteX1" fmla="*/ 57600 w 1836000"/>
              <a:gd name="connsiteY1" fmla="*/ 14400 h 1044000"/>
              <a:gd name="connsiteX2" fmla="*/ 100800 w 1836000"/>
              <a:gd name="connsiteY2" fmla="*/ 36000 h 1044000"/>
              <a:gd name="connsiteX3" fmla="*/ 122400 w 1836000"/>
              <a:gd name="connsiteY3" fmla="*/ 79200 h 1044000"/>
              <a:gd name="connsiteX4" fmla="*/ 129600 w 1836000"/>
              <a:gd name="connsiteY4" fmla="*/ 100800 h 1044000"/>
              <a:gd name="connsiteX5" fmla="*/ 237600 w 1836000"/>
              <a:gd name="connsiteY5" fmla="*/ 122400 h 1044000"/>
              <a:gd name="connsiteX6" fmla="*/ 309600 w 1836000"/>
              <a:gd name="connsiteY6" fmla="*/ 144000 h 1044000"/>
              <a:gd name="connsiteX7" fmla="*/ 324000 w 1836000"/>
              <a:gd name="connsiteY7" fmla="*/ 187200 h 1044000"/>
              <a:gd name="connsiteX8" fmla="*/ 331200 w 1836000"/>
              <a:gd name="connsiteY8" fmla="*/ 208800 h 1044000"/>
              <a:gd name="connsiteX9" fmla="*/ 352800 w 1836000"/>
              <a:gd name="connsiteY9" fmla="*/ 216000 h 1044000"/>
              <a:gd name="connsiteX10" fmla="*/ 374400 w 1836000"/>
              <a:gd name="connsiteY10" fmla="*/ 230400 h 1044000"/>
              <a:gd name="connsiteX11" fmla="*/ 403200 w 1836000"/>
              <a:gd name="connsiteY11" fmla="*/ 273600 h 1044000"/>
              <a:gd name="connsiteX12" fmla="*/ 468000 w 1836000"/>
              <a:gd name="connsiteY12" fmla="*/ 309600 h 1044000"/>
              <a:gd name="connsiteX13" fmla="*/ 504000 w 1836000"/>
              <a:gd name="connsiteY13" fmla="*/ 345600 h 1044000"/>
              <a:gd name="connsiteX14" fmla="*/ 547200 w 1836000"/>
              <a:gd name="connsiteY14" fmla="*/ 367200 h 1044000"/>
              <a:gd name="connsiteX15" fmla="*/ 568800 w 1836000"/>
              <a:gd name="connsiteY15" fmla="*/ 381600 h 1044000"/>
              <a:gd name="connsiteX16" fmla="*/ 576000 w 1836000"/>
              <a:gd name="connsiteY16" fmla="*/ 403200 h 1044000"/>
              <a:gd name="connsiteX17" fmla="*/ 604800 w 1836000"/>
              <a:gd name="connsiteY17" fmla="*/ 410400 h 1044000"/>
              <a:gd name="connsiteX18" fmla="*/ 640800 w 1836000"/>
              <a:gd name="connsiteY18" fmla="*/ 446400 h 1044000"/>
              <a:gd name="connsiteX19" fmla="*/ 684000 w 1836000"/>
              <a:gd name="connsiteY19" fmla="*/ 460800 h 1044000"/>
              <a:gd name="connsiteX20" fmla="*/ 705600 w 1836000"/>
              <a:gd name="connsiteY20" fmla="*/ 475200 h 1044000"/>
              <a:gd name="connsiteX21" fmla="*/ 727200 w 1836000"/>
              <a:gd name="connsiteY21" fmla="*/ 482400 h 1044000"/>
              <a:gd name="connsiteX22" fmla="*/ 734400 w 1836000"/>
              <a:gd name="connsiteY22" fmla="*/ 504000 h 1044000"/>
              <a:gd name="connsiteX23" fmla="*/ 748800 w 1836000"/>
              <a:gd name="connsiteY23" fmla="*/ 525600 h 1044000"/>
              <a:gd name="connsiteX24" fmla="*/ 756000 w 1836000"/>
              <a:gd name="connsiteY24" fmla="*/ 547200 h 1044000"/>
              <a:gd name="connsiteX25" fmla="*/ 799200 w 1836000"/>
              <a:gd name="connsiteY25" fmla="*/ 576000 h 1044000"/>
              <a:gd name="connsiteX26" fmla="*/ 828000 w 1836000"/>
              <a:gd name="connsiteY26" fmla="*/ 604800 h 1044000"/>
              <a:gd name="connsiteX27" fmla="*/ 871200 w 1836000"/>
              <a:gd name="connsiteY27" fmla="*/ 633600 h 1044000"/>
              <a:gd name="connsiteX28" fmla="*/ 936000 w 1836000"/>
              <a:gd name="connsiteY28" fmla="*/ 655200 h 1044000"/>
              <a:gd name="connsiteX29" fmla="*/ 957600 w 1836000"/>
              <a:gd name="connsiteY29" fmla="*/ 662400 h 1044000"/>
              <a:gd name="connsiteX30" fmla="*/ 979200 w 1836000"/>
              <a:gd name="connsiteY30" fmla="*/ 669600 h 1044000"/>
              <a:gd name="connsiteX31" fmla="*/ 1008000 w 1836000"/>
              <a:gd name="connsiteY31" fmla="*/ 676800 h 1044000"/>
              <a:gd name="connsiteX32" fmla="*/ 1051200 w 1836000"/>
              <a:gd name="connsiteY32" fmla="*/ 691200 h 1044000"/>
              <a:gd name="connsiteX33" fmla="*/ 1116000 w 1836000"/>
              <a:gd name="connsiteY33" fmla="*/ 727200 h 1044000"/>
              <a:gd name="connsiteX34" fmla="*/ 1159200 w 1836000"/>
              <a:gd name="connsiteY34" fmla="*/ 792000 h 1044000"/>
              <a:gd name="connsiteX35" fmla="*/ 1216800 w 1836000"/>
              <a:gd name="connsiteY35" fmla="*/ 806400 h 1044000"/>
              <a:gd name="connsiteX36" fmla="*/ 1238400 w 1836000"/>
              <a:gd name="connsiteY36" fmla="*/ 820800 h 1044000"/>
              <a:gd name="connsiteX37" fmla="*/ 1281600 w 1836000"/>
              <a:gd name="connsiteY37" fmla="*/ 835200 h 1044000"/>
              <a:gd name="connsiteX38" fmla="*/ 1310400 w 1836000"/>
              <a:gd name="connsiteY38" fmla="*/ 878400 h 1044000"/>
              <a:gd name="connsiteX39" fmla="*/ 1317600 w 1836000"/>
              <a:gd name="connsiteY39" fmla="*/ 900000 h 1044000"/>
              <a:gd name="connsiteX40" fmla="*/ 1360800 w 1836000"/>
              <a:gd name="connsiteY40" fmla="*/ 928800 h 1044000"/>
              <a:gd name="connsiteX41" fmla="*/ 1396800 w 1836000"/>
              <a:gd name="connsiteY41" fmla="*/ 957600 h 1044000"/>
              <a:gd name="connsiteX42" fmla="*/ 1411200 w 1836000"/>
              <a:gd name="connsiteY42" fmla="*/ 979200 h 1044000"/>
              <a:gd name="connsiteX43" fmla="*/ 1497600 w 1836000"/>
              <a:gd name="connsiteY43" fmla="*/ 943200 h 1044000"/>
              <a:gd name="connsiteX44" fmla="*/ 1497600 w 1836000"/>
              <a:gd name="connsiteY44" fmla="*/ 943200 h 1044000"/>
              <a:gd name="connsiteX45" fmla="*/ 1569600 w 1836000"/>
              <a:gd name="connsiteY45" fmla="*/ 928800 h 1044000"/>
              <a:gd name="connsiteX46" fmla="*/ 1684800 w 1836000"/>
              <a:gd name="connsiteY46" fmla="*/ 950400 h 1044000"/>
              <a:gd name="connsiteX47" fmla="*/ 1706400 w 1836000"/>
              <a:gd name="connsiteY47" fmla="*/ 957600 h 1044000"/>
              <a:gd name="connsiteX48" fmla="*/ 1728000 w 1836000"/>
              <a:gd name="connsiteY48" fmla="*/ 964800 h 1044000"/>
              <a:gd name="connsiteX49" fmla="*/ 1771200 w 1836000"/>
              <a:gd name="connsiteY49" fmla="*/ 993600 h 1044000"/>
              <a:gd name="connsiteX50" fmla="*/ 1814400 w 1836000"/>
              <a:gd name="connsiteY50" fmla="*/ 1008000 h 1044000"/>
              <a:gd name="connsiteX51" fmla="*/ 1836000 w 1836000"/>
              <a:gd name="connsiteY51"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836000" h="1044000">
                <a:moveTo>
                  <a:pt x="0" y="0"/>
                </a:moveTo>
                <a:cubicBezTo>
                  <a:pt x="13693" y="2739"/>
                  <a:pt x="42840" y="7020"/>
                  <a:pt x="57600" y="14400"/>
                </a:cubicBezTo>
                <a:cubicBezTo>
                  <a:pt x="113430" y="42315"/>
                  <a:pt x="46508" y="17903"/>
                  <a:pt x="100800" y="36000"/>
                </a:cubicBezTo>
                <a:cubicBezTo>
                  <a:pt x="118897" y="90292"/>
                  <a:pt x="94485" y="23370"/>
                  <a:pt x="122400" y="79200"/>
                </a:cubicBezTo>
                <a:cubicBezTo>
                  <a:pt x="125794" y="85988"/>
                  <a:pt x="123424" y="96389"/>
                  <a:pt x="129600" y="100800"/>
                </a:cubicBezTo>
                <a:cubicBezTo>
                  <a:pt x="153112" y="117594"/>
                  <a:pt x="215423" y="119936"/>
                  <a:pt x="237600" y="122400"/>
                </a:cubicBezTo>
                <a:cubicBezTo>
                  <a:pt x="290188" y="139929"/>
                  <a:pt x="266074" y="133119"/>
                  <a:pt x="309600" y="144000"/>
                </a:cubicBezTo>
                <a:lnTo>
                  <a:pt x="324000" y="187200"/>
                </a:lnTo>
                <a:cubicBezTo>
                  <a:pt x="326400" y="194400"/>
                  <a:pt x="324000" y="206400"/>
                  <a:pt x="331200" y="208800"/>
                </a:cubicBezTo>
                <a:lnTo>
                  <a:pt x="352800" y="216000"/>
                </a:lnTo>
                <a:cubicBezTo>
                  <a:pt x="360000" y="220800"/>
                  <a:pt x="368702" y="223888"/>
                  <a:pt x="374400" y="230400"/>
                </a:cubicBezTo>
                <a:cubicBezTo>
                  <a:pt x="385797" y="243425"/>
                  <a:pt x="388800" y="264000"/>
                  <a:pt x="403200" y="273600"/>
                </a:cubicBezTo>
                <a:cubicBezTo>
                  <a:pt x="452715" y="306610"/>
                  <a:pt x="429981" y="296927"/>
                  <a:pt x="468000" y="309600"/>
                </a:cubicBezTo>
                <a:cubicBezTo>
                  <a:pt x="525600" y="348000"/>
                  <a:pt x="456000" y="297600"/>
                  <a:pt x="504000" y="345600"/>
                </a:cubicBezTo>
                <a:cubicBezTo>
                  <a:pt x="517957" y="359557"/>
                  <a:pt x="529632" y="361344"/>
                  <a:pt x="547200" y="367200"/>
                </a:cubicBezTo>
                <a:cubicBezTo>
                  <a:pt x="554400" y="372000"/>
                  <a:pt x="563394" y="374843"/>
                  <a:pt x="568800" y="381600"/>
                </a:cubicBezTo>
                <a:cubicBezTo>
                  <a:pt x="573541" y="387526"/>
                  <a:pt x="570074" y="398459"/>
                  <a:pt x="576000" y="403200"/>
                </a:cubicBezTo>
                <a:cubicBezTo>
                  <a:pt x="583727" y="409382"/>
                  <a:pt x="595200" y="408000"/>
                  <a:pt x="604800" y="410400"/>
                </a:cubicBezTo>
                <a:cubicBezTo>
                  <a:pt x="617937" y="430105"/>
                  <a:pt x="618063" y="436295"/>
                  <a:pt x="640800" y="446400"/>
                </a:cubicBezTo>
                <a:cubicBezTo>
                  <a:pt x="654671" y="452565"/>
                  <a:pt x="684000" y="460800"/>
                  <a:pt x="684000" y="460800"/>
                </a:cubicBezTo>
                <a:cubicBezTo>
                  <a:pt x="691200" y="465600"/>
                  <a:pt x="697860" y="471330"/>
                  <a:pt x="705600" y="475200"/>
                </a:cubicBezTo>
                <a:cubicBezTo>
                  <a:pt x="712388" y="478594"/>
                  <a:pt x="721833" y="477033"/>
                  <a:pt x="727200" y="482400"/>
                </a:cubicBezTo>
                <a:cubicBezTo>
                  <a:pt x="732567" y="487767"/>
                  <a:pt x="731006" y="497212"/>
                  <a:pt x="734400" y="504000"/>
                </a:cubicBezTo>
                <a:cubicBezTo>
                  <a:pt x="738270" y="511740"/>
                  <a:pt x="744930" y="517860"/>
                  <a:pt x="748800" y="525600"/>
                </a:cubicBezTo>
                <a:cubicBezTo>
                  <a:pt x="752194" y="532388"/>
                  <a:pt x="750633" y="541833"/>
                  <a:pt x="756000" y="547200"/>
                </a:cubicBezTo>
                <a:cubicBezTo>
                  <a:pt x="768238" y="559438"/>
                  <a:pt x="799200" y="576000"/>
                  <a:pt x="799200" y="576000"/>
                </a:cubicBezTo>
                <a:cubicBezTo>
                  <a:pt x="811418" y="612655"/>
                  <a:pt x="796582" y="587345"/>
                  <a:pt x="828000" y="604800"/>
                </a:cubicBezTo>
                <a:cubicBezTo>
                  <a:pt x="843129" y="613205"/>
                  <a:pt x="854781" y="628127"/>
                  <a:pt x="871200" y="633600"/>
                </a:cubicBezTo>
                <a:lnTo>
                  <a:pt x="936000" y="655200"/>
                </a:lnTo>
                <a:lnTo>
                  <a:pt x="957600" y="662400"/>
                </a:lnTo>
                <a:cubicBezTo>
                  <a:pt x="964800" y="664800"/>
                  <a:pt x="971837" y="667759"/>
                  <a:pt x="979200" y="669600"/>
                </a:cubicBezTo>
                <a:cubicBezTo>
                  <a:pt x="988800" y="672000"/>
                  <a:pt x="998522" y="673957"/>
                  <a:pt x="1008000" y="676800"/>
                </a:cubicBezTo>
                <a:cubicBezTo>
                  <a:pt x="1022539" y="681162"/>
                  <a:pt x="1051200" y="691200"/>
                  <a:pt x="1051200" y="691200"/>
                </a:cubicBezTo>
                <a:cubicBezTo>
                  <a:pt x="1100715" y="724210"/>
                  <a:pt x="1077981" y="714527"/>
                  <a:pt x="1116000" y="727200"/>
                </a:cubicBezTo>
                <a:lnTo>
                  <a:pt x="1159200" y="792000"/>
                </a:lnTo>
                <a:cubicBezTo>
                  <a:pt x="1170178" y="808467"/>
                  <a:pt x="1216800" y="806400"/>
                  <a:pt x="1216800" y="806400"/>
                </a:cubicBezTo>
                <a:cubicBezTo>
                  <a:pt x="1224000" y="811200"/>
                  <a:pt x="1230492" y="817286"/>
                  <a:pt x="1238400" y="820800"/>
                </a:cubicBezTo>
                <a:cubicBezTo>
                  <a:pt x="1252271" y="826965"/>
                  <a:pt x="1269747" y="825718"/>
                  <a:pt x="1281600" y="835200"/>
                </a:cubicBezTo>
                <a:cubicBezTo>
                  <a:pt x="1295114" y="846011"/>
                  <a:pt x="1304927" y="861981"/>
                  <a:pt x="1310400" y="878400"/>
                </a:cubicBezTo>
                <a:cubicBezTo>
                  <a:pt x="1312800" y="885600"/>
                  <a:pt x="1312233" y="894633"/>
                  <a:pt x="1317600" y="900000"/>
                </a:cubicBezTo>
                <a:cubicBezTo>
                  <a:pt x="1329838" y="912238"/>
                  <a:pt x="1360800" y="928800"/>
                  <a:pt x="1360800" y="928800"/>
                </a:cubicBezTo>
                <a:cubicBezTo>
                  <a:pt x="1402068" y="990703"/>
                  <a:pt x="1347118" y="917854"/>
                  <a:pt x="1396800" y="957600"/>
                </a:cubicBezTo>
                <a:cubicBezTo>
                  <a:pt x="1403557" y="963006"/>
                  <a:pt x="1406400" y="972000"/>
                  <a:pt x="1411200" y="979200"/>
                </a:cubicBezTo>
                <a:cubicBezTo>
                  <a:pt x="1471471" y="969155"/>
                  <a:pt x="1442253" y="980098"/>
                  <a:pt x="1497600" y="943200"/>
                </a:cubicBezTo>
                <a:lnTo>
                  <a:pt x="1497600" y="943200"/>
                </a:lnTo>
                <a:cubicBezTo>
                  <a:pt x="1540563" y="932459"/>
                  <a:pt x="1516639" y="937627"/>
                  <a:pt x="1569600" y="928800"/>
                </a:cubicBezTo>
                <a:cubicBezTo>
                  <a:pt x="1656704" y="937510"/>
                  <a:pt x="1618718" y="928373"/>
                  <a:pt x="1684800" y="950400"/>
                </a:cubicBezTo>
                <a:lnTo>
                  <a:pt x="1706400" y="957600"/>
                </a:lnTo>
                <a:lnTo>
                  <a:pt x="1728000" y="964800"/>
                </a:lnTo>
                <a:cubicBezTo>
                  <a:pt x="1742400" y="974400"/>
                  <a:pt x="1754781" y="988127"/>
                  <a:pt x="1771200" y="993600"/>
                </a:cubicBezTo>
                <a:lnTo>
                  <a:pt x="1814400" y="1008000"/>
                </a:lnTo>
                <a:cubicBezTo>
                  <a:pt x="1822902" y="1042006"/>
                  <a:pt x="1812749" y="1032375"/>
                  <a:pt x="1836000" y="1044000"/>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3585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566" y="685175"/>
            <a:ext cx="7316867" cy="5487650"/>
          </a:xfrm>
          <a:prstGeom prst="rect">
            <a:avLst/>
          </a:prstGeom>
        </p:spPr>
      </p:pic>
      <p:sp>
        <p:nvSpPr>
          <p:cNvPr id="3" name="TextBox 2"/>
          <p:cNvSpPr txBox="1"/>
          <p:nvPr/>
        </p:nvSpPr>
        <p:spPr>
          <a:xfrm>
            <a:off x="762000" y="272726"/>
            <a:ext cx="7453443" cy="523220"/>
          </a:xfrm>
          <a:prstGeom prst="rect">
            <a:avLst/>
          </a:prstGeom>
          <a:noFill/>
        </p:spPr>
        <p:txBody>
          <a:bodyPr wrap="square" rtlCol="0">
            <a:spAutoFit/>
          </a:bodyPr>
          <a:lstStyle/>
          <a:p>
            <a:pPr algn="ctr"/>
            <a:r>
              <a:rPr lang="en-US" sz="2800" u="sng" dirty="0" smtClean="0">
                <a:solidFill>
                  <a:srgbClr val="0000FF"/>
                </a:solidFill>
              </a:rPr>
              <a:t>COAMPS-TC Isaac </a:t>
            </a:r>
            <a:r>
              <a:rPr lang="en-US" sz="2800" u="sng" dirty="0">
                <a:solidFill>
                  <a:srgbClr val="0000FF"/>
                </a:solidFill>
              </a:rPr>
              <a:t> </a:t>
            </a:r>
            <a:r>
              <a:rPr lang="en-US" sz="2800" u="sng" dirty="0" smtClean="0">
                <a:solidFill>
                  <a:srgbClr val="0000FF"/>
                </a:solidFill>
              </a:rPr>
              <a:t>Intensity</a:t>
            </a:r>
            <a:r>
              <a:rPr lang="en-US" sz="2800" u="sng" dirty="0">
                <a:solidFill>
                  <a:srgbClr val="0000FF"/>
                </a:solidFill>
              </a:rPr>
              <a:t> </a:t>
            </a:r>
            <a:r>
              <a:rPr lang="en-US" sz="2800" u="sng" dirty="0" smtClean="0">
                <a:solidFill>
                  <a:srgbClr val="0000FF"/>
                </a:solidFill>
              </a:rPr>
              <a:t>Change: 2012082612</a:t>
            </a:r>
            <a:endParaRPr lang="en-US" sz="2800" u="sng" dirty="0">
              <a:solidFill>
                <a:srgbClr val="0000FF"/>
              </a:solidFill>
            </a:endParaRPr>
          </a:p>
        </p:txBody>
      </p:sp>
      <p:sp>
        <p:nvSpPr>
          <p:cNvPr id="5" name="TextBox 4"/>
          <p:cNvSpPr txBox="1"/>
          <p:nvPr/>
        </p:nvSpPr>
        <p:spPr>
          <a:xfrm>
            <a:off x="5486400" y="2057400"/>
            <a:ext cx="1143000" cy="646331"/>
          </a:xfrm>
          <a:prstGeom prst="rect">
            <a:avLst/>
          </a:prstGeom>
          <a:noFill/>
          <a:ln>
            <a:solidFill>
              <a:schemeClr val="tx1"/>
            </a:solidFill>
          </a:ln>
        </p:spPr>
        <p:txBody>
          <a:bodyPr wrap="square" rtlCol="0">
            <a:spAutoFit/>
          </a:bodyPr>
          <a:lstStyle/>
          <a:p>
            <a:r>
              <a:rPr lang="en-US" b="1" dirty="0" smtClean="0"/>
              <a:t>Observed Landfall</a:t>
            </a:r>
            <a:endParaRPr lang="en-US" b="1" dirty="0"/>
          </a:p>
        </p:txBody>
      </p:sp>
      <p:sp>
        <p:nvSpPr>
          <p:cNvPr id="6" name="TextBox 5"/>
          <p:cNvSpPr txBox="1"/>
          <p:nvPr/>
        </p:nvSpPr>
        <p:spPr>
          <a:xfrm>
            <a:off x="4516321" y="1066800"/>
            <a:ext cx="1143000" cy="646331"/>
          </a:xfrm>
          <a:prstGeom prst="rect">
            <a:avLst/>
          </a:prstGeom>
          <a:noFill/>
          <a:ln>
            <a:solidFill>
              <a:schemeClr val="tx1"/>
            </a:solidFill>
          </a:ln>
        </p:spPr>
        <p:txBody>
          <a:bodyPr wrap="square" rtlCol="0">
            <a:spAutoFit/>
          </a:bodyPr>
          <a:lstStyle/>
          <a:p>
            <a:r>
              <a:rPr lang="en-US" b="1" dirty="0" smtClean="0">
                <a:solidFill>
                  <a:srgbClr val="0000FF"/>
                </a:solidFill>
              </a:rPr>
              <a:t>COAMPS</a:t>
            </a:r>
            <a:r>
              <a:rPr lang="en-US" b="1" dirty="0" smtClean="0">
                <a:solidFill>
                  <a:srgbClr val="0000FF"/>
                </a:solidFill>
              </a:rPr>
              <a:t> Landfall</a:t>
            </a:r>
            <a:endParaRPr lang="en-US" b="1" dirty="0">
              <a:solidFill>
                <a:srgbClr val="0000FF"/>
              </a:solidFill>
            </a:endParaRPr>
          </a:p>
        </p:txBody>
      </p:sp>
    </p:spTree>
    <p:extLst>
      <p:ext uri="{BB962C8B-B14F-4D97-AF65-F5344CB8AC3E}">
        <p14:creationId xmlns:p14="http://schemas.microsoft.com/office/powerpoint/2010/main" val="9696546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28600"/>
            <a:ext cx="7924800" cy="6001643"/>
          </a:xfrm>
          <a:prstGeom prst="rect">
            <a:avLst/>
          </a:prstGeom>
          <a:noFill/>
        </p:spPr>
        <p:txBody>
          <a:bodyPr wrap="square" rtlCol="0">
            <a:spAutoFit/>
          </a:bodyPr>
          <a:lstStyle/>
          <a:p>
            <a:r>
              <a:rPr lang="en-US" sz="2400" u="sng" dirty="0" smtClean="0"/>
              <a:t>Summary</a:t>
            </a:r>
          </a:p>
          <a:p>
            <a:endParaRPr lang="en-US" sz="2000" dirty="0" smtClean="0"/>
          </a:p>
          <a:p>
            <a:pPr marL="285750" indent="-285750">
              <a:buFont typeface="Arial" panose="020B0604020202020204" pitchFamily="34" charset="0"/>
              <a:buChar char="•"/>
            </a:pPr>
            <a:r>
              <a:rPr lang="en-US" sz="2000" dirty="0" smtClean="0"/>
              <a:t>We developed and tested a proto-type optimal sampling tool based on the 3D VAR </a:t>
            </a:r>
            <a:r>
              <a:rPr lang="en-US" sz="2000" dirty="0" err="1" smtClean="0"/>
              <a:t>adjoint</a:t>
            </a:r>
            <a:r>
              <a:rPr lang="en-US" sz="2000" dirty="0" smtClean="0"/>
              <a:t> method</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The idealized optimal sampling case study performed using hurricane Isaac (2012) suggests that observations in the northern quadrants of the TC have the largest impact to the sea temperature and salinity forecasts </a:t>
            </a:r>
          </a:p>
          <a:p>
            <a:r>
              <a:rPr lang="en-US" sz="2000" dirty="0" smtClean="0"/>
              <a:t> </a:t>
            </a:r>
            <a:endParaRPr lang="en-US" sz="2000" dirty="0"/>
          </a:p>
          <a:p>
            <a:pPr marL="285750" indent="-285750">
              <a:buFont typeface="Arial" panose="020B0604020202020204" pitchFamily="34" charset="0"/>
              <a:buChar char="•"/>
            </a:pPr>
            <a:r>
              <a:rPr lang="en-US" sz="2000" dirty="0" smtClean="0"/>
              <a:t>Assimilation of higher-resolution  and more dense observations for the real-data simulation of hurricane Isaac improved the TC intensity forecast as well as the  SST and sub-surface ocean temperature and salinity forecasts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a:t>T</a:t>
            </a:r>
            <a:r>
              <a:rPr lang="en-US" sz="2000" smtClean="0"/>
              <a:t>he </a:t>
            </a:r>
            <a:r>
              <a:rPr lang="en-US" sz="2000" dirty="0" smtClean="0"/>
              <a:t>model simulated Isaac intensity change prior to landfall  between these two experiments was </a:t>
            </a:r>
            <a:r>
              <a:rPr lang="en-US" sz="2000" dirty="0"/>
              <a:t>&lt; </a:t>
            </a:r>
            <a:r>
              <a:rPr lang="en-US" sz="2000" dirty="0" smtClean="0"/>
              <a:t>10 </a:t>
            </a:r>
            <a:r>
              <a:rPr lang="en-US" sz="2000" dirty="0"/>
              <a:t>knots </a:t>
            </a:r>
            <a:endParaRPr lang="en-US" sz="2000" dirty="0" smtClean="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Future work includes applying the optimal ocean sampling tool to other TC cases</a:t>
            </a:r>
            <a:endParaRPr lang="en-US" sz="2000" dirty="0"/>
          </a:p>
        </p:txBody>
      </p:sp>
    </p:spTree>
    <p:extLst>
      <p:ext uri="{BB962C8B-B14F-4D97-AF65-F5344CB8AC3E}">
        <p14:creationId xmlns:p14="http://schemas.microsoft.com/office/powerpoint/2010/main" val="40493785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990600"/>
            <a:ext cx="6934200" cy="3170099"/>
          </a:xfrm>
          <a:prstGeom prst="rect">
            <a:avLst/>
          </a:prstGeom>
          <a:noFill/>
        </p:spPr>
        <p:txBody>
          <a:bodyPr wrap="square" rtlCol="0">
            <a:spAutoFit/>
          </a:bodyPr>
          <a:lstStyle/>
          <a:p>
            <a:r>
              <a:rPr lang="en-US" sz="2800" u="sng" dirty="0" smtClean="0"/>
              <a:t>Motivation</a:t>
            </a:r>
          </a:p>
          <a:p>
            <a:endParaRPr lang="en-US" sz="2800" u="sng" dirty="0"/>
          </a:p>
          <a:p>
            <a:pPr marL="457200" indent="-457200">
              <a:buFont typeface="Arial" panose="020B0604020202020204" pitchFamily="34" charset="0"/>
              <a:buChar char="•"/>
            </a:pPr>
            <a:r>
              <a:rPr lang="en-US" sz="2400" dirty="0" smtClean="0"/>
              <a:t>Explore the optimal ocean sampling  strategy for  Hurricane Isaac (2012) using the NCODA </a:t>
            </a:r>
            <a:r>
              <a:rPr lang="en-US" sz="2400" dirty="0" err="1" smtClean="0"/>
              <a:t>adjoint</a:t>
            </a:r>
            <a:r>
              <a:rPr lang="en-US" sz="2400" dirty="0" smtClean="0"/>
              <a:t> </a:t>
            </a:r>
          </a:p>
          <a:p>
            <a:endParaRPr lang="en-US" sz="2400" dirty="0" smtClean="0"/>
          </a:p>
          <a:p>
            <a:pPr marL="457200" indent="-457200">
              <a:buFont typeface="Arial" panose="020B0604020202020204" pitchFamily="34" charset="0"/>
              <a:buChar char="•"/>
            </a:pPr>
            <a:r>
              <a:rPr lang="en-US" sz="2400" dirty="0" smtClean="0"/>
              <a:t>Investigate the sensitivity of TC intensity change from the  assimilation of the high-resolution in-situ AXBT, AXCTD, and AXCP observations</a:t>
            </a:r>
            <a:endParaRPr lang="en-US" sz="2400" dirty="0"/>
          </a:p>
        </p:txBody>
      </p:sp>
    </p:spTree>
    <p:extLst>
      <p:ext uri="{BB962C8B-B14F-4D97-AF65-F5344CB8AC3E}">
        <p14:creationId xmlns:p14="http://schemas.microsoft.com/office/powerpoint/2010/main" val="20132123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0" y="838200"/>
            <a:ext cx="3581400" cy="5509200"/>
          </a:xfrm>
          <a:prstGeom prst="rect">
            <a:avLst/>
          </a:prstGeom>
          <a:solidFill>
            <a:srgbClr val="FFFFCC"/>
          </a:solidFill>
          <a:ln>
            <a:solidFill>
              <a:schemeClr val="tx1"/>
            </a:solidFill>
          </a:ln>
        </p:spPr>
        <p:txBody>
          <a:bodyPr wrap="square" rtlCol="0">
            <a:spAutoFit/>
          </a:bodyPr>
          <a:lstStyle/>
          <a:p>
            <a:pPr marL="285750" indent="-285750">
              <a:buFont typeface="Arial" panose="020B0604020202020204" pitchFamily="34" charset="0"/>
              <a:buChar char="•"/>
            </a:pPr>
            <a:r>
              <a:rPr lang="en-US" sz="2000" b="1" dirty="0" smtClean="0">
                <a:solidFill>
                  <a:srgbClr val="0033CC"/>
                </a:solidFill>
              </a:rPr>
              <a:t>Flexible idealized sampling </a:t>
            </a:r>
            <a:r>
              <a:rPr lang="en-US" sz="2000" b="1" dirty="0">
                <a:solidFill>
                  <a:srgbClr val="0033CC"/>
                </a:solidFill>
              </a:rPr>
              <a:t>pattern </a:t>
            </a:r>
            <a:endParaRPr lang="en-US" sz="2000" b="1" dirty="0">
              <a:solidFill>
                <a:srgbClr val="0033CC"/>
              </a:solidFill>
            </a:endParaRPr>
          </a:p>
          <a:p>
            <a:endParaRPr lang="en-US" sz="2000" b="1" dirty="0" smtClean="0">
              <a:solidFill>
                <a:srgbClr val="0033CC"/>
              </a:solidFill>
            </a:endParaRPr>
          </a:p>
          <a:p>
            <a:pPr marL="285750" indent="-285750">
              <a:buFont typeface="Arial" panose="020B0604020202020204" pitchFamily="34" charset="0"/>
              <a:buChar char="•"/>
            </a:pPr>
            <a:r>
              <a:rPr lang="en-US" sz="2000" b="1" dirty="0" smtClean="0">
                <a:solidFill>
                  <a:srgbClr val="0033CC"/>
                </a:solidFill>
              </a:rPr>
              <a:t>The </a:t>
            </a:r>
            <a:r>
              <a:rPr lang="en-US" sz="2000" b="1" dirty="0">
                <a:solidFill>
                  <a:srgbClr val="0033CC"/>
                </a:solidFill>
              </a:rPr>
              <a:t>data impact is </a:t>
            </a:r>
            <a:r>
              <a:rPr lang="en-US" sz="2000" b="1" dirty="0" smtClean="0">
                <a:solidFill>
                  <a:srgbClr val="0033CC"/>
                </a:solidFill>
              </a:rPr>
              <a:t>measured as a change in the magnitude of the forecast error</a:t>
            </a:r>
          </a:p>
          <a:p>
            <a:r>
              <a:rPr lang="en-US" sz="2000" b="1" dirty="0" smtClean="0">
                <a:solidFill>
                  <a:srgbClr val="0033CC"/>
                </a:solidFill>
              </a:rPr>
              <a:t> </a:t>
            </a:r>
            <a:endParaRPr lang="en-US" sz="2000" b="1" dirty="0">
              <a:solidFill>
                <a:srgbClr val="0033CC"/>
              </a:solidFill>
            </a:endParaRPr>
          </a:p>
          <a:p>
            <a:pPr marL="285750" indent="-285750">
              <a:buFont typeface="Arial" panose="020B0604020202020204" pitchFamily="34" charset="0"/>
              <a:buChar char="•"/>
            </a:pPr>
            <a:r>
              <a:rPr lang="en-US" sz="2000" b="1" dirty="0">
                <a:solidFill>
                  <a:srgbClr val="0033CC"/>
                </a:solidFill>
              </a:rPr>
              <a:t>Warm color observations represent </a:t>
            </a:r>
            <a:r>
              <a:rPr lang="en-US" sz="2000" b="1" dirty="0" smtClean="0">
                <a:solidFill>
                  <a:srgbClr val="0033CC"/>
                </a:solidFill>
              </a:rPr>
              <a:t>larger impact on reducing the </a:t>
            </a:r>
            <a:r>
              <a:rPr lang="en-US" sz="2000" b="1" dirty="0" smtClean="0">
                <a:solidFill>
                  <a:srgbClr val="0033CC"/>
                </a:solidFill>
              </a:rPr>
              <a:t>forecast </a:t>
            </a:r>
            <a:r>
              <a:rPr lang="en-US" sz="2000" b="1" dirty="0">
                <a:solidFill>
                  <a:srgbClr val="0033CC"/>
                </a:solidFill>
              </a:rPr>
              <a:t>ocean temperature error </a:t>
            </a:r>
            <a:endParaRPr lang="en-US" sz="2000" b="1" dirty="0" smtClean="0">
              <a:solidFill>
                <a:srgbClr val="0033CC"/>
              </a:solidFill>
            </a:endParaRPr>
          </a:p>
          <a:p>
            <a:endParaRPr lang="en-US" sz="2000" b="1" dirty="0">
              <a:solidFill>
                <a:srgbClr val="0033CC"/>
              </a:solidFill>
            </a:endParaRPr>
          </a:p>
          <a:p>
            <a:pPr marL="285750" indent="-285750">
              <a:buFont typeface="Arial" panose="020B0604020202020204" pitchFamily="34" charset="0"/>
              <a:buChar char="•"/>
            </a:pPr>
            <a:r>
              <a:rPr lang="en-US" sz="2000" b="1" dirty="0">
                <a:solidFill>
                  <a:srgbClr val="0033CC"/>
                </a:solidFill>
              </a:rPr>
              <a:t>Results indicate two areas of large observation impact on the forward quadrants of </a:t>
            </a:r>
            <a:r>
              <a:rPr lang="en-US" sz="2000" b="1" dirty="0" smtClean="0">
                <a:solidFill>
                  <a:srgbClr val="0033CC"/>
                </a:solidFill>
              </a:rPr>
              <a:t>the TC </a:t>
            </a:r>
            <a:r>
              <a:rPr lang="en-US" sz="2000" b="1" dirty="0">
                <a:solidFill>
                  <a:srgbClr val="0033CC"/>
                </a:solidFill>
              </a:rPr>
              <a:t>for this </a:t>
            </a:r>
            <a:r>
              <a:rPr lang="en-US" sz="2000" b="1" dirty="0" smtClean="0">
                <a:solidFill>
                  <a:srgbClr val="0033CC"/>
                </a:solidFill>
              </a:rPr>
              <a:t>case:   </a:t>
            </a:r>
          </a:p>
          <a:p>
            <a:pPr marL="800100" lvl="1" indent="-342900">
              <a:buFont typeface="Arial" panose="020B0604020202020204" pitchFamily="34" charset="0"/>
              <a:buChar char="•"/>
            </a:pPr>
            <a:r>
              <a:rPr lang="en-US" sz="1600" b="1" dirty="0" smtClean="0">
                <a:solidFill>
                  <a:srgbClr val="0033CC"/>
                </a:solidFill>
              </a:rPr>
              <a:t>Along </a:t>
            </a:r>
            <a:r>
              <a:rPr lang="en-US" sz="1600" b="1" dirty="0">
                <a:solidFill>
                  <a:srgbClr val="0033CC"/>
                </a:solidFill>
              </a:rPr>
              <a:t>the TC track </a:t>
            </a:r>
            <a:endParaRPr lang="en-US" sz="1600" b="1" dirty="0" smtClean="0">
              <a:solidFill>
                <a:srgbClr val="0033CC"/>
              </a:solidFill>
            </a:endParaRPr>
          </a:p>
          <a:p>
            <a:pPr marL="800100" lvl="1" indent="-342900">
              <a:buFont typeface="Arial" panose="020B0604020202020204" pitchFamily="34" charset="0"/>
              <a:buChar char="•"/>
            </a:pPr>
            <a:r>
              <a:rPr lang="en-US" sz="1600" b="1" dirty="0" smtClean="0">
                <a:solidFill>
                  <a:srgbClr val="0033CC"/>
                </a:solidFill>
              </a:rPr>
              <a:t>Near </a:t>
            </a:r>
            <a:r>
              <a:rPr lang="en-US" sz="1600" b="1" dirty="0">
                <a:solidFill>
                  <a:srgbClr val="0033CC"/>
                </a:solidFill>
              </a:rPr>
              <a:t>the Florida shelf water </a:t>
            </a:r>
          </a:p>
        </p:txBody>
      </p:sp>
      <p:sp>
        <p:nvSpPr>
          <p:cNvPr id="7" name="TextBox 6"/>
          <p:cNvSpPr txBox="1"/>
          <p:nvPr/>
        </p:nvSpPr>
        <p:spPr>
          <a:xfrm>
            <a:off x="1295400" y="0"/>
            <a:ext cx="6781498" cy="523220"/>
          </a:xfrm>
          <a:prstGeom prst="rect">
            <a:avLst/>
          </a:prstGeom>
          <a:noFill/>
        </p:spPr>
        <p:txBody>
          <a:bodyPr wrap="square" rtlCol="0">
            <a:spAutoFit/>
          </a:bodyPr>
          <a:lstStyle/>
          <a:p>
            <a:pPr algn="ctr"/>
            <a:r>
              <a:rPr lang="en-US" sz="2800" u="sng" dirty="0" smtClean="0">
                <a:solidFill>
                  <a:srgbClr val="0000FF"/>
                </a:solidFill>
              </a:rPr>
              <a:t>Idealized Optimal Ocean Data Sampling</a:t>
            </a:r>
            <a:endParaRPr lang="en-US" sz="2800" u="sng" dirty="0">
              <a:solidFill>
                <a:srgbClr val="0000FF"/>
              </a:solidFill>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468"/>
          <a:stretch/>
        </p:blipFill>
        <p:spPr bwMode="auto">
          <a:xfrm>
            <a:off x="152400" y="685800"/>
            <a:ext cx="5154000" cy="5663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a:off x="3581400" y="2438401"/>
            <a:ext cx="1426628" cy="1219200"/>
            <a:chOff x="5893710" y="4390757"/>
            <a:chExt cx="2314718" cy="1958608"/>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3710" y="4390757"/>
              <a:ext cx="2314718" cy="1958608"/>
            </a:xfrm>
            <a:prstGeom prst="rect">
              <a:avLst/>
            </a:prstGeom>
          </p:spPr>
        </p:pic>
        <p:sp>
          <p:nvSpPr>
            <p:cNvPr id="6" name="Rectangle 5"/>
            <p:cNvSpPr/>
            <p:nvPr/>
          </p:nvSpPr>
          <p:spPr>
            <a:xfrm>
              <a:off x="5893710" y="4390757"/>
              <a:ext cx="2314718" cy="19586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533400" y="1256016"/>
            <a:ext cx="2514600" cy="1569660"/>
          </a:xfrm>
          <a:prstGeom prst="rect">
            <a:avLst/>
          </a:prstGeom>
          <a:noFill/>
          <a:ln>
            <a:noFill/>
          </a:ln>
        </p:spPr>
        <p:txBody>
          <a:bodyPr wrap="square" rtlCol="0">
            <a:spAutoFit/>
          </a:bodyPr>
          <a:lstStyle/>
          <a:p>
            <a:r>
              <a:rPr lang="en-US" sz="1600" b="1" dirty="0" smtClean="0">
                <a:solidFill>
                  <a:srgbClr val="0033CC"/>
                </a:solidFill>
              </a:rPr>
              <a:t>Idealized ocean observations (20 km horizontal resolution) using data from the coupled COAMPS-TC Isaac (2012) simulations</a:t>
            </a:r>
            <a:endParaRPr lang="en-US" sz="1600" b="1" dirty="0">
              <a:solidFill>
                <a:srgbClr val="0033CC"/>
              </a:solidFil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4045" y="1447800"/>
            <a:ext cx="1081337" cy="811003"/>
          </a:xfrm>
          <a:prstGeom prst="rect">
            <a:avLst/>
          </a:prstGeom>
        </p:spPr>
      </p:pic>
    </p:spTree>
    <p:extLst>
      <p:ext uri="{BB962C8B-B14F-4D97-AF65-F5344CB8AC3E}">
        <p14:creationId xmlns:p14="http://schemas.microsoft.com/office/powerpoint/2010/main" val="161953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
                                        <p:tgtEl>
                                          <p:spTgt spid="10"/>
                                        </p:tgtEl>
                                      </p:cBhvr>
                                    </p:animEffect>
                                  </p:childTnLst>
                                </p:cTn>
                              </p:par>
                            </p:childTnLst>
                          </p:cTn>
                        </p:par>
                        <p:par>
                          <p:cTn id="8" fill="hold">
                            <p:stCondLst>
                              <p:cond delay="2010"/>
                            </p:stCondLst>
                            <p:childTnLst>
                              <p:par>
                                <p:cTn id="9" presetID="10" presetClass="entr" presetSubtype="0" fill="hold" nodeType="afterEffect">
                                  <p:stCondLst>
                                    <p:cond delay="40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11" y="1443037"/>
            <a:ext cx="4910138" cy="4672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1184" y="1371600"/>
            <a:ext cx="4562475"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33945" y="429542"/>
            <a:ext cx="6781498" cy="523220"/>
          </a:xfrm>
          <a:prstGeom prst="rect">
            <a:avLst/>
          </a:prstGeom>
          <a:noFill/>
        </p:spPr>
        <p:txBody>
          <a:bodyPr wrap="square" rtlCol="0">
            <a:spAutoFit/>
          </a:bodyPr>
          <a:lstStyle/>
          <a:p>
            <a:pPr algn="ctr"/>
            <a:r>
              <a:rPr lang="en-US" sz="2800" u="sng" dirty="0" smtClean="0">
                <a:solidFill>
                  <a:srgbClr val="0000FF"/>
                </a:solidFill>
              </a:rPr>
              <a:t>Idealized Optimal Ocean Data Sampling</a:t>
            </a:r>
            <a:endParaRPr lang="en-US" sz="2800" u="sng" dirty="0">
              <a:solidFill>
                <a:srgbClr val="0000FF"/>
              </a:solidFill>
            </a:endParaRPr>
          </a:p>
        </p:txBody>
      </p:sp>
      <p:sp>
        <p:nvSpPr>
          <p:cNvPr id="5" name="TextBox 4"/>
          <p:cNvSpPr txBox="1"/>
          <p:nvPr/>
        </p:nvSpPr>
        <p:spPr>
          <a:xfrm>
            <a:off x="533400" y="1143000"/>
            <a:ext cx="2895600" cy="369332"/>
          </a:xfrm>
          <a:prstGeom prst="rect">
            <a:avLst/>
          </a:prstGeom>
          <a:noFill/>
        </p:spPr>
        <p:txBody>
          <a:bodyPr wrap="square" rtlCol="0">
            <a:spAutoFit/>
          </a:bodyPr>
          <a:lstStyle/>
          <a:p>
            <a:r>
              <a:rPr lang="en-US" b="1" dirty="0" smtClean="0">
                <a:solidFill>
                  <a:srgbClr val="FF0000"/>
                </a:solidFill>
              </a:rPr>
              <a:t>Sea Surface Temperature</a:t>
            </a:r>
            <a:endParaRPr lang="en-US" b="1" dirty="0">
              <a:solidFill>
                <a:srgbClr val="FF0000"/>
              </a:solidFill>
            </a:endParaRPr>
          </a:p>
        </p:txBody>
      </p:sp>
      <p:sp>
        <p:nvSpPr>
          <p:cNvPr id="6" name="TextBox 5"/>
          <p:cNvSpPr txBox="1"/>
          <p:nvPr/>
        </p:nvSpPr>
        <p:spPr>
          <a:xfrm>
            <a:off x="4724400" y="1154668"/>
            <a:ext cx="2514600" cy="369332"/>
          </a:xfrm>
          <a:prstGeom prst="rect">
            <a:avLst/>
          </a:prstGeom>
          <a:noFill/>
        </p:spPr>
        <p:txBody>
          <a:bodyPr wrap="square" rtlCol="0">
            <a:spAutoFit/>
          </a:bodyPr>
          <a:lstStyle/>
          <a:p>
            <a:r>
              <a:rPr lang="en-US" b="1" dirty="0" smtClean="0">
                <a:solidFill>
                  <a:srgbClr val="FF0000"/>
                </a:solidFill>
              </a:rPr>
              <a:t>101 m Sea Temperature</a:t>
            </a:r>
            <a:endParaRPr lang="en-US" b="1" dirty="0">
              <a:solidFill>
                <a:srgbClr val="FF0000"/>
              </a:solidFill>
            </a:endParaRPr>
          </a:p>
        </p:txBody>
      </p:sp>
    </p:spTree>
    <p:extLst>
      <p:ext uri="{BB962C8B-B14F-4D97-AF65-F5344CB8AC3E}">
        <p14:creationId xmlns:p14="http://schemas.microsoft.com/office/powerpoint/2010/main" val="3724867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8" y="1371600"/>
            <a:ext cx="4348163" cy="4700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9463" y="1371600"/>
            <a:ext cx="4367213" cy="4700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33945" y="429542"/>
            <a:ext cx="6781498" cy="523220"/>
          </a:xfrm>
          <a:prstGeom prst="rect">
            <a:avLst/>
          </a:prstGeom>
          <a:noFill/>
        </p:spPr>
        <p:txBody>
          <a:bodyPr wrap="square" rtlCol="0">
            <a:spAutoFit/>
          </a:bodyPr>
          <a:lstStyle/>
          <a:p>
            <a:pPr algn="ctr"/>
            <a:r>
              <a:rPr lang="en-US" sz="2800" u="sng" dirty="0" smtClean="0">
                <a:solidFill>
                  <a:srgbClr val="0000FF"/>
                </a:solidFill>
              </a:rPr>
              <a:t>Idealized Optimal Ocean Data Sampling</a:t>
            </a:r>
            <a:endParaRPr lang="en-US" sz="2800" u="sng" dirty="0">
              <a:solidFill>
                <a:srgbClr val="0000FF"/>
              </a:solidFill>
            </a:endParaRPr>
          </a:p>
        </p:txBody>
      </p:sp>
      <p:sp>
        <p:nvSpPr>
          <p:cNvPr id="2" name="TextBox 1"/>
          <p:cNvSpPr txBox="1"/>
          <p:nvPr/>
        </p:nvSpPr>
        <p:spPr>
          <a:xfrm>
            <a:off x="533400" y="1143000"/>
            <a:ext cx="2514600" cy="369332"/>
          </a:xfrm>
          <a:prstGeom prst="rect">
            <a:avLst/>
          </a:prstGeom>
          <a:noFill/>
        </p:spPr>
        <p:txBody>
          <a:bodyPr wrap="square" rtlCol="0">
            <a:spAutoFit/>
          </a:bodyPr>
          <a:lstStyle/>
          <a:p>
            <a:r>
              <a:rPr lang="en-US" b="1" dirty="0" smtClean="0">
                <a:solidFill>
                  <a:srgbClr val="FF0000"/>
                </a:solidFill>
              </a:rPr>
              <a:t>Sea Surface Salinity</a:t>
            </a:r>
            <a:endParaRPr lang="en-US" b="1" dirty="0">
              <a:solidFill>
                <a:srgbClr val="FF0000"/>
              </a:solidFill>
            </a:endParaRPr>
          </a:p>
        </p:txBody>
      </p:sp>
      <p:sp>
        <p:nvSpPr>
          <p:cNvPr id="6" name="TextBox 5"/>
          <p:cNvSpPr txBox="1"/>
          <p:nvPr/>
        </p:nvSpPr>
        <p:spPr>
          <a:xfrm>
            <a:off x="4724400" y="1154668"/>
            <a:ext cx="2514600" cy="369332"/>
          </a:xfrm>
          <a:prstGeom prst="rect">
            <a:avLst/>
          </a:prstGeom>
          <a:noFill/>
        </p:spPr>
        <p:txBody>
          <a:bodyPr wrap="square" rtlCol="0">
            <a:spAutoFit/>
          </a:bodyPr>
          <a:lstStyle/>
          <a:p>
            <a:r>
              <a:rPr lang="en-US" b="1" dirty="0" smtClean="0">
                <a:solidFill>
                  <a:srgbClr val="FF0000"/>
                </a:solidFill>
              </a:rPr>
              <a:t>101 m Salinity</a:t>
            </a:r>
            <a:endParaRPr lang="en-US" b="1" dirty="0">
              <a:solidFill>
                <a:srgbClr val="FF0000"/>
              </a:solidFill>
            </a:endParaRPr>
          </a:p>
        </p:txBody>
      </p:sp>
    </p:spTree>
    <p:extLst>
      <p:ext uri="{BB962C8B-B14F-4D97-AF65-F5344CB8AC3E}">
        <p14:creationId xmlns:p14="http://schemas.microsoft.com/office/powerpoint/2010/main" val="290515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 y="1524000"/>
            <a:ext cx="4853940" cy="3642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62000" y="996104"/>
            <a:ext cx="3124200" cy="369332"/>
          </a:xfrm>
          <a:prstGeom prst="rect">
            <a:avLst/>
          </a:prstGeom>
          <a:noFill/>
        </p:spPr>
        <p:txBody>
          <a:bodyPr wrap="square" rtlCol="0">
            <a:spAutoFit/>
          </a:bodyPr>
          <a:lstStyle/>
          <a:p>
            <a:r>
              <a:rPr lang="en-US" dirty="0" smtClean="0"/>
              <a:t>XBT Temperature Impact</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490730"/>
            <a:ext cx="3147060" cy="3169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850130" y="996104"/>
            <a:ext cx="3505200" cy="369332"/>
          </a:xfrm>
          <a:prstGeom prst="rect">
            <a:avLst/>
          </a:prstGeom>
          <a:noFill/>
        </p:spPr>
        <p:txBody>
          <a:bodyPr wrap="square" rtlCol="0">
            <a:spAutoFit/>
          </a:bodyPr>
          <a:lstStyle/>
          <a:p>
            <a:pPr algn="ctr"/>
            <a:r>
              <a:rPr lang="en-US" dirty="0" smtClean="0"/>
              <a:t>XCTD Salinity Impact</a:t>
            </a:r>
            <a:endParaRPr lang="en-US" dirty="0"/>
          </a:p>
        </p:txBody>
      </p:sp>
    </p:spTree>
    <p:extLst>
      <p:ext uri="{BB962C8B-B14F-4D97-AF65-F5344CB8AC3E}">
        <p14:creationId xmlns:p14="http://schemas.microsoft.com/office/powerpoint/2010/main" val="2789172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6883" t="6191" r="6901"/>
          <a:stretch/>
        </p:blipFill>
        <p:spPr>
          <a:xfrm>
            <a:off x="11806" y="671139"/>
            <a:ext cx="4494727" cy="3667973"/>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6331" r="8122"/>
          <a:stretch/>
        </p:blipFill>
        <p:spPr>
          <a:xfrm>
            <a:off x="4481847" y="495904"/>
            <a:ext cx="4383715" cy="3843208"/>
          </a:xfrm>
          <a:prstGeom prst="rect">
            <a:avLst/>
          </a:prstGeom>
        </p:spPr>
      </p:pic>
      <p:sp>
        <p:nvSpPr>
          <p:cNvPr id="4" name="TextBox 3"/>
          <p:cNvSpPr txBox="1"/>
          <p:nvPr/>
        </p:nvSpPr>
        <p:spPr>
          <a:xfrm>
            <a:off x="304799" y="264349"/>
            <a:ext cx="4177047" cy="338554"/>
          </a:xfrm>
          <a:prstGeom prst="rect">
            <a:avLst/>
          </a:prstGeom>
          <a:noFill/>
        </p:spPr>
        <p:txBody>
          <a:bodyPr wrap="square" rtlCol="0">
            <a:spAutoFit/>
          </a:bodyPr>
          <a:lstStyle/>
          <a:p>
            <a:r>
              <a:rPr lang="en-US" sz="1600" b="1" dirty="0" smtClean="0"/>
              <a:t>SST (°C):  Observation -  COAMPS analysis</a:t>
            </a:r>
            <a:endParaRPr lang="en-US" sz="1600" b="1" dirty="0"/>
          </a:p>
        </p:txBody>
      </p:sp>
      <p:sp>
        <p:nvSpPr>
          <p:cNvPr id="5" name="TextBox 4"/>
          <p:cNvSpPr txBox="1"/>
          <p:nvPr/>
        </p:nvSpPr>
        <p:spPr>
          <a:xfrm>
            <a:off x="4806804" y="281970"/>
            <a:ext cx="4337196" cy="338554"/>
          </a:xfrm>
          <a:prstGeom prst="rect">
            <a:avLst/>
          </a:prstGeom>
          <a:noFill/>
        </p:spPr>
        <p:txBody>
          <a:bodyPr wrap="square" rtlCol="0">
            <a:spAutoFit/>
          </a:bodyPr>
          <a:lstStyle/>
          <a:p>
            <a:r>
              <a:rPr lang="en-US" sz="1600" b="1" dirty="0"/>
              <a:t>S</a:t>
            </a:r>
            <a:r>
              <a:rPr lang="en-US" sz="1600" b="1" dirty="0" smtClean="0"/>
              <a:t>alinity (PSU) : </a:t>
            </a:r>
            <a:r>
              <a:rPr lang="en-US" sz="1600" b="1" dirty="0"/>
              <a:t>Observation -  COAMPS </a:t>
            </a:r>
            <a:r>
              <a:rPr lang="en-US" sz="1600" b="1" dirty="0" smtClean="0"/>
              <a:t>analysis</a:t>
            </a:r>
            <a:endParaRPr lang="en-US" sz="1600" dirty="0"/>
          </a:p>
        </p:txBody>
      </p:sp>
      <p:sp>
        <p:nvSpPr>
          <p:cNvPr id="6" name="TextBox 5"/>
          <p:cNvSpPr txBox="1"/>
          <p:nvPr/>
        </p:nvSpPr>
        <p:spPr>
          <a:xfrm>
            <a:off x="228600" y="4267200"/>
            <a:ext cx="7162800" cy="156966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In-situ Observations from:</a:t>
            </a:r>
          </a:p>
          <a:p>
            <a:pPr marL="742950" lvl="1" indent="-285750">
              <a:buFont typeface="Arial" panose="020B0604020202020204" pitchFamily="34" charset="0"/>
              <a:buChar char="•"/>
            </a:pPr>
            <a:r>
              <a:rPr lang="en-US" sz="1400" b="1" dirty="0" smtClean="0"/>
              <a:t>A</a:t>
            </a:r>
            <a:r>
              <a:rPr lang="en-US" sz="1400" dirty="0" smtClean="0"/>
              <a:t>irborne </a:t>
            </a:r>
            <a:r>
              <a:rPr lang="en-US" sz="1400" dirty="0"/>
              <a:t>E</a:t>
            </a:r>
            <a:r>
              <a:rPr lang="en-US" sz="1400" b="1" dirty="0"/>
              <a:t>x</a:t>
            </a:r>
            <a:r>
              <a:rPr lang="en-US" sz="1400" dirty="0"/>
              <a:t>pendable </a:t>
            </a:r>
            <a:r>
              <a:rPr lang="en-US" sz="1400" b="1" dirty="0" err="1"/>
              <a:t>B</a:t>
            </a:r>
            <a:r>
              <a:rPr lang="en-US" sz="1400" dirty="0" err="1"/>
              <a:t>athy</a:t>
            </a:r>
            <a:r>
              <a:rPr lang="en-US" sz="1400" b="1" dirty="0" err="1"/>
              <a:t>T</a:t>
            </a:r>
            <a:r>
              <a:rPr lang="en-US" sz="1400" dirty="0" err="1"/>
              <a:t>hermograph</a:t>
            </a:r>
            <a:r>
              <a:rPr lang="en-US" sz="1400" dirty="0"/>
              <a:t>  (AXBT)</a:t>
            </a:r>
          </a:p>
          <a:p>
            <a:pPr marL="742950" lvl="1" indent="-285750">
              <a:buFont typeface="Arial" panose="020B0604020202020204" pitchFamily="34" charset="0"/>
              <a:buChar char="•"/>
            </a:pPr>
            <a:r>
              <a:rPr lang="en-US" sz="1400" dirty="0"/>
              <a:t>Airborne E</a:t>
            </a:r>
            <a:r>
              <a:rPr lang="en-US" sz="1400" b="1" dirty="0"/>
              <a:t>x</a:t>
            </a:r>
            <a:r>
              <a:rPr lang="en-US" sz="1400" dirty="0"/>
              <a:t>pendable </a:t>
            </a:r>
            <a:r>
              <a:rPr lang="en-US" sz="1400" b="1" dirty="0"/>
              <a:t>C</a:t>
            </a:r>
            <a:r>
              <a:rPr lang="en-US" sz="1400" dirty="0"/>
              <a:t>onductivity, </a:t>
            </a:r>
            <a:r>
              <a:rPr lang="en-US" sz="1400" b="1" dirty="0"/>
              <a:t>T</a:t>
            </a:r>
            <a:r>
              <a:rPr lang="en-US" sz="1400" dirty="0"/>
              <a:t>emperature, </a:t>
            </a:r>
            <a:r>
              <a:rPr lang="en-US" sz="1400" b="1" dirty="0"/>
              <a:t>D</a:t>
            </a:r>
            <a:r>
              <a:rPr lang="en-US" sz="1400" dirty="0"/>
              <a:t>epth Profiler (CTD) </a:t>
            </a:r>
          </a:p>
          <a:p>
            <a:pPr marL="742950" lvl="1" indent="-285750">
              <a:buFont typeface="Arial" panose="020B0604020202020204" pitchFamily="34" charset="0"/>
              <a:buChar char="•"/>
            </a:pPr>
            <a:r>
              <a:rPr lang="en-US" sz="1400" b="1" dirty="0"/>
              <a:t>A</a:t>
            </a:r>
            <a:r>
              <a:rPr lang="en-US" sz="1400" dirty="0"/>
              <a:t>irborne E</a:t>
            </a:r>
            <a:r>
              <a:rPr lang="en-US" sz="1400" b="1" dirty="0"/>
              <a:t>x</a:t>
            </a:r>
            <a:r>
              <a:rPr lang="en-US" sz="1400" dirty="0"/>
              <a:t>pendable </a:t>
            </a:r>
            <a:r>
              <a:rPr lang="en-US" sz="1400" b="1" dirty="0"/>
              <a:t>C</a:t>
            </a:r>
            <a:r>
              <a:rPr lang="en-US" sz="1400" dirty="0"/>
              <a:t>urrent </a:t>
            </a:r>
            <a:r>
              <a:rPr lang="en-US" sz="1400" b="1" dirty="0"/>
              <a:t>P</a:t>
            </a:r>
            <a:r>
              <a:rPr lang="en-US" sz="1400" dirty="0"/>
              <a:t>rofiler (AXCP) ocean </a:t>
            </a:r>
            <a:r>
              <a:rPr lang="en-US" sz="1400" dirty="0" smtClean="0"/>
              <a:t>observations</a:t>
            </a:r>
            <a:endParaRPr lang="en-US" dirty="0" smtClean="0"/>
          </a:p>
          <a:p>
            <a:pPr marL="285750" indent="-285750">
              <a:buFont typeface="Arial" panose="020B0604020202020204" pitchFamily="34" charset="0"/>
              <a:buChar char="•"/>
            </a:pPr>
            <a:r>
              <a:rPr lang="en-US" dirty="0" smtClean="0"/>
              <a:t>Up </a:t>
            </a:r>
            <a:r>
              <a:rPr lang="en-US" dirty="0"/>
              <a:t>to -2.5 °C SST and -2.9 PSU salinity changes </a:t>
            </a:r>
            <a:r>
              <a:rPr lang="en-US" dirty="0" smtClean="0"/>
              <a:t>from COAMPS analysis  at 0000 UTC 25 Aug, 2012</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0927" y="4419600"/>
            <a:ext cx="2162673" cy="1622005"/>
          </a:xfrm>
          <a:prstGeom prst="rect">
            <a:avLst/>
          </a:prstGeom>
        </p:spPr>
      </p:pic>
    </p:spTree>
    <p:extLst>
      <p:ext uri="{BB962C8B-B14F-4D97-AF65-F5344CB8AC3E}">
        <p14:creationId xmlns:p14="http://schemas.microsoft.com/office/powerpoint/2010/main" val="4010516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9810" r="9449"/>
          <a:stretch/>
        </p:blipFill>
        <p:spPr>
          <a:xfrm>
            <a:off x="19319" y="1298252"/>
            <a:ext cx="4134118" cy="3840163"/>
          </a:xfrm>
          <a:prstGeom prst="rect">
            <a:avLst/>
          </a:prstGeom>
        </p:spPr>
      </p:pic>
      <p:sp>
        <p:nvSpPr>
          <p:cNvPr id="3" name="TextBox 2"/>
          <p:cNvSpPr txBox="1"/>
          <p:nvPr/>
        </p:nvSpPr>
        <p:spPr>
          <a:xfrm>
            <a:off x="1433945" y="429542"/>
            <a:ext cx="6781498" cy="523220"/>
          </a:xfrm>
          <a:prstGeom prst="rect">
            <a:avLst/>
          </a:prstGeom>
          <a:noFill/>
        </p:spPr>
        <p:txBody>
          <a:bodyPr wrap="square" rtlCol="0">
            <a:spAutoFit/>
          </a:bodyPr>
          <a:lstStyle/>
          <a:p>
            <a:pPr algn="ctr"/>
            <a:r>
              <a:rPr lang="en-US" sz="2800" u="sng" dirty="0" smtClean="0">
                <a:solidFill>
                  <a:srgbClr val="0000FF"/>
                </a:solidFill>
              </a:rPr>
              <a:t>COAMPS-TC Isaac simulation: 2012082612</a:t>
            </a:r>
            <a:endParaRPr lang="en-US" sz="2800" u="sng" dirty="0">
              <a:solidFill>
                <a:srgbClr val="0000FF"/>
              </a:solidFill>
            </a:endParaRPr>
          </a:p>
        </p:txBody>
      </p:sp>
      <p:sp>
        <p:nvSpPr>
          <p:cNvPr id="4" name="TextBox 3"/>
          <p:cNvSpPr txBox="1"/>
          <p:nvPr/>
        </p:nvSpPr>
        <p:spPr>
          <a:xfrm>
            <a:off x="273929" y="1144558"/>
            <a:ext cx="2164471" cy="369332"/>
          </a:xfrm>
          <a:prstGeom prst="rect">
            <a:avLst/>
          </a:prstGeom>
          <a:noFill/>
        </p:spPr>
        <p:txBody>
          <a:bodyPr wrap="square" rtlCol="0">
            <a:spAutoFit/>
          </a:bodyPr>
          <a:lstStyle/>
          <a:p>
            <a:r>
              <a:rPr lang="en-US" b="1" dirty="0" smtClean="0">
                <a:solidFill>
                  <a:srgbClr val="FF0000"/>
                </a:solidFill>
              </a:rPr>
              <a:t>Wind speed: 36 H</a:t>
            </a:r>
            <a:endParaRPr lang="en-US" b="1" dirty="0">
              <a:solidFill>
                <a:srgbClr val="FF0000"/>
              </a:solidFill>
            </a:endParaRPr>
          </a:p>
        </p:txBody>
      </p:sp>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10160" r="8203"/>
          <a:stretch/>
        </p:blipFill>
        <p:spPr>
          <a:xfrm>
            <a:off x="4343400" y="1329224"/>
            <a:ext cx="4181244" cy="3841355"/>
          </a:xfrm>
          <a:prstGeom prst="rect">
            <a:avLst/>
          </a:prstGeom>
        </p:spPr>
      </p:pic>
      <p:sp>
        <p:nvSpPr>
          <p:cNvPr id="19" name="TextBox 18"/>
          <p:cNvSpPr txBox="1"/>
          <p:nvPr/>
        </p:nvSpPr>
        <p:spPr>
          <a:xfrm>
            <a:off x="4495799" y="1149267"/>
            <a:ext cx="2164471" cy="369332"/>
          </a:xfrm>
          <a:prstGeom prst="rect">
            <a:avLst/>
          </a:prstGeom>
          <a:noFill/>
        </p:spPr>
        <p:txBody>
          <a:bodyPr wrap="square" rtlCol="0">
            <a:spAutoFit/>
          </a:bodyPr>
          <a:lstStyle/>
          <a:p>
            <a:r>
              <a:rPr lang="en-US" b="1" dirty="0" smtClean="0">
                <a:solidFill>
                  <a:srgbClr val="FF0000"/>
                </a:solidFill>
              </a:rPr>
              <a:t>Wind speed: 54 H</a:t>
            </a:r>
            <a:endParaRPr lang="en-US" b="1" dirty="0">
              <a:solidFill>
                <a:srgbClr val="FF0000"/>
              </a:solidFill>
            </a:endParaRPr>
          </a:p>
        </p:txBody>
      </p:sp>
    </p:spTree>
    <p:extLst>
      <p:ext uri="{BB962C8B-B14F-4D97-AF65-F5344CB8AC3E}">
        <p14:creationId xmlns:p14="http://schemas.microsoft.com/office/powerpoint/2010/main" val="33352516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33945" y="272726"/>
            <a:ext cx="6781498" cy="523220"/>
          </a:xfrm>
          <a:prstGeom prst="rect">
            <a:avLst/>
          </a:prstGeom>
          <a:noFill/>
        </p:spPr>
        <p:txBody>
          <a:bodyPr wrap="square" rtlCol="0">
            <a:spAutoFit/>
          </a:bodyPr>
          <a:lstStyle/>
          <a:p>
            <a:pPr algn="ctr"/>
            <a:r>
              <a:rPr lang="en-US" sz="2800" u="sng" dirty="0" smtClean="0">
                <a:solidFill>
                  <a:srgbClr val="0000FF"/>
                </a:solidFill>
              </a:rPr>
              <a:t>COAMPS-TC Isaac </a:t>
            </a:r>
            <a:r>
              <a:rPr lang="en-US" sz="2800" u="sng" dirty="0">
                <a:solidFill>
                  <a:srgbClr val="0000FF"/>
                </a:solidFill>
              </a:rPr>
              <a:t> </a:t>
            </a:r>
            <a:r>
              <a:rPr lang="en-US" sz="2800" u="sng" dirty="0" smtClean="0">
                <a:solidFill>
                  <a:srgbClr val="0000FF"/>
                </a:solidFill>
              </a:rPr>
              <a:t>SST Change: 2012082612</a:t>
            </a:r>
            <a:endParaRPr lang="en-US" sz="2800" u="sng" dirty="0">
              <a:solidFill>
                <a:srgbClr val="0000FF"/>
              </a:solidFill>
            </a:endParaRPr>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7010" r="7748"/>
          <a:stretch/>
        </p:blipFill>
        <p:spPr>
          <a:xfrm>
            <a:off x="32197" y="1752600"/>
            <a:ext cx="4365938" cy="3841355"/>
          </a:xfrm>
          <a:prstGeom prst="rect">
            <a:avLst/>
          </a:prstGeom>
        </p:spPr>
      </p:pic>
      <p:sp>
        <p:nvSpPr>
          <p:cNvPr id="6" name="TextBox 5"/>
          <p:cNvSpPr txBox="1"/>
          <p:nvPr/>
        </p:nvSpPr>
        <p:spPr>
          <a:xfrm>
            <a:off x="533400" y="2133600"/>
            <a:ext cx="762000" cy="381000"/>
          </a:xfrm>
          <a:prstGeom prst="rect">
            <a:avLst/>
          </a:prstGeom>
          <a:noFill/>
        </p:spPr>
        <p:txBody>
          <a:bodyPr wrap="square" rtlCol="0">
            <a:spAutoFit/>
          </a:bodyPr>
          <a:lstStyle/>
          <a:p>
            <a:r>
              <a:rPr lang="en-US" b="1" dirty="0" smtClean="0">
                <a:solidFill>
                  <a:srgbClr val="0000FF"/>
                </a:solidFill>
              </a:rPr>
              <a:t>36 H</a:t>
            </a:r>
            <a:endParaRPr lang="en-US" b="1" dirty="0">
              <a:solidFill>
                <a:srgbClr val="0000FF"/>
              </a:solidFill>
            </a:endParaRPr>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6999" r="6502"/>
          <a:stretch/>
        </p:blipFill>
        <p:spPr>
          <a:xfrm>
            <a:off x="4520483" y="1763332"/>
            <a:ext cx="4430333" cy="3841355"/>
          </a:xfrm>
          <a:prstGeom prst="rect">
            <a:avLst/>
          </a:prstGeom>
        </p:spPr>
      </p:pic>
      <p:sp>
        <p:nvSpPr>
          <p:cNvPr id="8" name="TextBox 7"/>
          <p:cNvSpPr txBox="1"/>
          <p:nvPr/>
        </p:nvSpPr>
        <p:spPr>
          <a:xfrm>
            <a:off x="5020614" y="2140039"/>
            <a:ext cx="762000" cy="381000"/>
          </a:xfrm>
          <a:prstGeom prst="rect">
            <a:avLst/>
          </a:prstGeom>
          <a:noFill/>
        </p:spPr>
        <p:txBody>
          <a:bodyPr wrap="square" rtlCol="0">
            <a:spAutoFit/>
          </a:bodyPr>
          <a:lstStyle/>
          <a:p>
            <a:r>
              <a:rPr lang="en-US" b="1" dirty="0" smtClean="0">
                <a:solidFill>
                  <a:srgbClr val="0000FF"/>
                </a:solidFill>
              </a:rPr>
              <a:t>54 H</a:t>
            </a:r>
            <a:endParaRPr lang="en-US" b="1" dirty="0">
              <a:solidFill>
                <a:srgbClr val="0000FF"/>
              </a:solidFill>
            </a:endParaRPr>
          </a:p>
        </p:txBody>
      </p:sp>
      <p:sp>
        <p:nvSpPr>
          <p:cNvPr id="7" name="Freeform 6"/>
          <p:cNvSpPr/>
          <p:nvPr/>
        </p:nvSpPr>
        <p:spPr>
          <a:xfrm>
            <a:off x="1600200" y="2842200"/>
            <a:ext cx="1836000" cy="1044000"/>
          </a:xfrm>
          <a:custGeom>
            <a:avLst/>
            <a:gdLst>
              <a:gd name="connsiteX0" fmla="*/ 0 w 1836000"/>
              <a:gd name="connsiteY0" fmla="*/ 0 h 1044000"/>
              <a:gd name="connsiteX1" fmla="*/ 57600 w 1836000"/>
              <a:gd name="connsiteY1" fmla="*/ 14400 h 1044000"/>
              <a:gd name="connsiteX2" fmla="*/ 100800 w 1836000"/>
              <a:gd name="connsiteY2" fmla="*/ 36000 h 1044000"/>
              <a:gd name="connsiteX3" fmla="*/ 122400 w 1836000"/>
              <a:gd name="connsiteY3" fmla="*/ 79200 h 1044000"/>
              <a:gd name="connsiteX4" fmla="*/ 129600 w 1836000"/>
              <a:gd name="connsiteY4" fmla="*/ 100800 h 1044000"/>
              <a:gd name="connsiteX5" fmla="*/ 237600 w 1836000"/>
              <a:gd name="connsiteY5" fmla="*/ 122400 h 1044000"/>
              <a:gd name="connsiteX6" fmla="*/ 309600 w 1836000"/>
              <a:gd name="connsiteY6" fmla="*/ 144000 h 1044000"/>
              <a:gd name="connsiteX7" fmla="*/ 324000 w 1836000"/>
              <a:gd name="connsiteY7" fmla="*/ 187200 h 1044000"/>
              <a:gd name="connsiteX8" fmla="*/ 331200 w 1836000"/>
              <a:gd name="connsiteY8" fmla="*/ 208800 h 1044000"/>
              <a:gd name="connsiteX9" fmla="*/ 352800 w 1836000"/>
              <a:gd name="connsiteY9" fmla="*/ 216000 h 1044000"/>
              <a:gd name="connsiteX10" fmla="*/ 374400 w 1836000"/>
              <a:gd name="connsiteY10" fmla="*/ 230400 h 1044000"/>
              <a:gd name="connsiteX11" fmla="*/ 403200 w 1836000"/>
              <a:gd name="connsiteY11" fmla="*/ 273600 h 1044000"/>
              <a:gd name="connsiteX12" fmla="*/ 468000 w 1836000"/>
              <a:gd name="connsiteY12" fmla="*/ 309600 h 1044000"/>
              <a:gd name="connsiteX13" fmla="*/ 504000 w 1836000"/>
              <a:gd name="connsiteY13" fmla="*/ 345600 h 1044000"/>
              <a:gd name="connsiteX14" fmla="*/ 547200 w 1836000"/>
              <a:gd name="connsiteY14" fmla="*/ 367200 h 1044000"/>
              <a:gd name="connsiteX15" fmla="*/ 568800 w 1836000"/>
              <a:gd name="connsiteY15" fmla="*/ 381600 h 1044000"/>
              <a:gd name="connsiteX16" fmla="*/ 576000 w 1836000"/>
              <a:gd name="connsiteY16" fmla="*/ 403200 h 1044000"/>
              <a:gd name="connsiteX17" fmla="*/ 604800 w 1836000"/>
              <a:gd name="connsiteY17" fmla="*/ 410400 h 1044000"/>
              <a:gd name="connsiteX18" fmla="*/ 640800 w 1836000"/>
              <a:gd name="connsiteY18" fmla="*/ 446400 h 1044000"/>
              <a:gd name="connsiteX19" fmla="*/ 684000 w 1836000"/>
              <a:gd name="connsiteY19" fmla="*/ 460800 h 1044000"/>
              <a:gd name="connsiteX20" fmla="*/ 705600 w 1836000"/>
              <a:gd name="connsiteY20" fmla="*/ 475200 h 1044000"/>
              <a:gd name="connsiteX21" fmla="*/ 727200 w 1836000"/>
              <a:gd name="connsiteY21" fmla="*/ 482400 h 1044000"/>
              <a:gd name="connsiteX22" fmla="*/ 734400 w 1836000"/>
              <a:gd name="connsiteY22" fmla="*/ 504000 h 1044000"/>
              <a:gd name="connsiteX23" fmla="*/ 748800 w 1836000"/>
              <a:gd name="connsiteY23" fmla="*/ 525600 h 1044000"/>
              <a:gd name="connsiteX24" fmla="*/ 756000 w 1836000"/>
              <a:gd name="connsiteY24" fmla="*/ 547200 h 1044000"/>
              <a:gd name="connsiteX25" fmla="*/ 799200 w 1836000"/>
              <a:gd name="connsiteY25" fmla="*/ 576000 h 1044000"/>
              <a:gd name="connsiteX26" fmla="*/ 828000 w 1836000"/>
              <a:gd name="connsiteY26" fmla="*/ 604800 h 1044000"/>
              <a:gd name="connsiteX27" fmla="*/ 871200 w 1836000"/>
              <a:gd name="connsiteY27" fmla="*/ 633600 h 1044000"/>
              <a:gd name="connsiteX28" fmla="*/ 936000 w 1836000"/>
              <a:gd name="connsiteY28" fmla="*/ 655200 h 1044000"/>
              <a:gd name="connsiteX29" fmla="*/ 957600 w 1836000"/>
              <a:gd name="connsiteY29" fmla="*/ 662400 h 1044000"/>
              <a:gd name="connsiteX30" fmla="*/ 979200 w 1836000"/>
              <a:gd name="connsiteY30" fmla="*/ 669600 h 1044000"/>
              <a:gd name="connsiteX31" fmla="*/ 1008000 w 1836000"/>
              <a:gd name="connsiteY31" fmla="*/ 676800 h 1044000"/>
              <a:gd name="connsiteX32" fmla="*/ 1051200 w 1836000"/>
              <a:gd name="connsiteY32" fmla="*/ 691200 h 1044000"/>
              <a:gd name="connsiteX33" fmla="*/ 1116000 w 1836000"/>
              <a:gd name="connsiteY33" fmla="*/ 727200 h 1044000"/>
              <a:gd name="connsiteX34" fmla="*/ 1159200 w 1836000"/>
              <a:gd name="connsiteY34" fmla="*/ 792000 h 1044000"/>
              <a:gd name="connsiteX35" fmla="*/ 1216800 w 1836000"/>
              <a:gd name="connsiteY35" fmla="*/ 806400 h 1044000"/>
              <a:gd name="connsiteX36" fmla="*/ 1238400 w 1836000"/>
              <a:gd name="connsiteY36" fmla="*/ 820800 h 1044000"/>
              <a:gd name="connsiteX37" fmla="*/ 1281600 w 1836000"/>
              <a:gd name="connsiteY37" fmla="*/ 835200 h 1044000"/>
              <a:gd name="connsiteX38" fmla="*/ 1310400 w 1836000"/>
              <a:gd name="connsiteY38" fmla="*/ 878400 h 1044000"/>
              <a:gd name="connsiteX39" fmla="*/ 1317600 w 1836000"/>
              <a:gd name="connsiteY39" fmla="*/ 900000 h 1044000"/>
              <a:gd name="connsiteX40" fmla="*/ 1360800 w 1836000"/>
              <a:gd name="connsiteY40" fmla="*/ 928800 h 1044000"/>
              <a:gd name="connsiteX41" fmla="*/ 1396800 w 1836000"/>
              <a:gd name="connsiteY41" fmla="*/ 957600 h 1044000"/>
              <a:gd name="connsiteX42" fmla="*/ 1411200 w 1836000"/>
              <a:gd name="connsiteY42" fmla="*/ 979200 h 1044000"/>
              <a:gd name="connsiteX43" fmla="*/ 1497600 w 1836000"/>
              <a:gd name="connsiteY43" fmla="*/ 943200 h 1044000"/>
              <a:gd name="connsiteX44" fmla="*/ 1497600 w 1836000"/>
              <a:gd name="connsiteY44" fmla="*/ 943200 h 1044000"/>
              <a:gd name="connsiteX45" fmla="*/ 1569600 w 1836000"/>
              <a:gd name="connsiteY45" fmla="*/ 928800 h 1044000"/>
              <a:gd name="connsiteX46" fmla="*/ 1684800 w 1836000"/>
              <a:gd name="connsiteY46" fmla="*/ 950400 h 1044000"/>
              <a:gd name="connsiteX47" fmla="*/ 1706400 w 1836000"/>
              <a:gd name="connsiteY47" fmla="*/ 957600 h 1044000"/>
              <a:gd name="connsiteX48" fmla="*/ 1728000 w 1836000"/>
              <a:gd name="connsiteY48" fmla="*/ 964800 h 1044000"/>
              <a:gd name="connsiteX49" fmla="*/ 1771200 w 1836000"/>
              <a:gd name="connsiteY49" fmla="*/ 993600 h 1044000"/>
              <a:gd name="connsiteX50" fmla="*/ 1814400 w 1836000"/>
              <a:gd name="connsiteY50" fmla="*/ 1008000 h 1044000"/>
              <a:gd name="connsiteX51" fmla="*/ 1836000 w 1836000"/>
              <a:gd name="connsiteY51"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836000" h="1044000">
                <a:moveTo>
                  <a:pt x="0" y="0"/>
                </a:moveTo>
                <a:cubicBezTo>
                  <a:pt x="13693" y="2739"/>
                  <a:pt x="42840" y="7020"/>
                  <a:pt x="57600" y="14400"/>
                </a:cubicBezTo>
                <a:cubicBezTo>
                  <a:pt x="113430" y="42315"/>
                  <a:pt x="46508" y="17903"/>
                  <a:pt x="100800" y="36000"/>
                </a:cubicBezTo>
                <a:cubicBezTo>
                  <a:pt x="118897" y="90292"/>
                  <a:pt x="94485" y="23370"/>
                  <a:pt x="122400" y="79200"/>
                </a:cubicBezTo>
                <a:cubicBezTo>
                  <a:pt x="125794" y="85988"/>
                  <a:pt x="123424" y="96389"/>
                  <a:pt x="129600" y="100800"/>
                </a:cubicBezTo>
                <a:cubicBezTo>
                  <a:pt x="153112" y="117594"/>
                  <a:pt x="215423" y="119936"/>
                  <a:pt x="237600" y="122400"/>
                </a:cubicBezTo>
                <a:cubicBezTo>
                  <a:pt x="290188" y="139929"/>
                  <a:pt x="266074" y="133119"/>
                  <a:pt x="309600" y="144000"/>
                </a:cubicBezTo>
                <a:lnTo>
                  <a:pt x="324000" y="187200"/>
                </a:lnTo>
                <a:cubicBezTo>
                  <a:pt x="326400" y="194400"/>
                  <a:pt x="324000" y="206400"/>
                  <a:pt x="331200" y="208800"/>
                </a:cubicBezTo>
                <a:lnTo>
                  <a:pt x="352800" y="216000"/>
                </a:lnTo>
                <a:cubicBezTo>
                  <a:pt x="360000" y="220800"/>
                  <a:pt x="368702" y="223888"/>
                  <a:pt x="374400" y="230400"/>
                </a:cubicBezTo>
                <a:cubicBezTo>
                  <a:pt x="385797" y="243425"/>
                  <a:pt x="388800" y="264000"/>
                  <a:pt x="403200" y="273600"/>
                </a:cubicBezTo>
                <a:cubicBezTo>
                  <a:pt x="452715" y="306610"/>
                  <a:pt x="429981" y="296927"/>
                  <a:pt x="468000" y="309600"/>
                </a:cubicBezTo>
                <a:cubicBezTo>
                  <a:pt x="525600" y="348000"/>
                  <a:pt x="456000" y="297600"/>
                  <a:pt x="504000" y="345600"/>
                </a:cubicBezTo>
                <a:cubicBezTo>
                  <a:pt x="517957" y="359557"/>
                  <a:pt x="529632" y="361344"/>
                  <a:pt x="547200" y="367200"/>
                </a:cubicBezTo>
                <a:cubicBezTo>
                  <a:pt x="554400" y="372000"/>
                  <a:pt x="563394" y="374843"/>
                  <a:pt x="568800" y="381600"/>
                </a:cubicBezTo>
                <a:cubicBezTo>
                  <a:pt x="573541" y="387526"/>
                  <a:pt x="570074" y="398459"/>
                  <a:pt x="576000" y="403200"/>
                </a:cubicBezTo>
                <a:cubicBezTo>
                  <a:pt x="583727" y="409382"/>
                  <a:pt x="595200" y="408000"/>
                  <a:pt x="604800" y="410400"/>
                </a:cubicBezTo>
                <a:cubicBezTo>
                  <a:pt x="617937" y="430105"/>
                  <a:pt x="618063" y="436295"/>
                  <a:pt x="640800" y="446400"/>
                </a:cubicBezTo>
                <a:cubicBezTo>
                  <a:pt x="654671" y="452565"/>
                  <a:pt x="684000" y="460800"/>
                  <a:pt x="684000" y="460800"/>
                </a:cubicBezTo>
                <a:cubicBezTo>
                  <a:pt x="691200" y="465600"/>
                  <a:pt x="697860" y="471330"/>
                  <a:pt x="705600" y="475200"/>
                </a:cubicBezTo>
                <a:cubicBezTo>
                  <a:pt x="712388" y="478594"/>
                  <a:pt x="721833" y="477033"/>
                  <a:pt x="727200" y="482400"/>
                </a:cubicBezTo>
                <a:cubicBezTo>
                  <a:pt x="732567" y="487767"/>
                  <a:pt x="731006" y="497212"/>
                  <a:pt x="734400" y="504000"/>
                </a:cubicBezTo>
                <a:cubicBezTo>
                  <a:pt x="738270" y="511740"/>
                  <a:pt x="744930" y="517860"/>
                  <a:pt x="748800" y="525600"/>
                </a:cubicBezTo>
                <a:cubicBezTo>
                  <a:pt x="752194" y="532388"/>
                  <a:pt x="750633" y="541833"/>
                  <a:pt x="756000" y="547200"/>
                </a:cubicBezTo>
                <a:cubicBezTo>
                  <a:pt x="768238" y="559438"/>
                  <a:pt x="799200" y="576000"/>
                  <a:pt x="799200" y="576000"/>
                </a:cubicBezTo>
                <a:cubicBezTo>
                  <a:pt x="811418" y="612655"/>
                  <a:pt x="796582" y="587345"/>
                  <a:pt x="828000" y="604800"/>
                </a:cubicBezTo>
                <a:cubicBezTo>
                  <a:pt x="843129" y="613205"/>
                  <a:pt x="854781" y="628127"/>
                  <a:pt x="871200" y="633600"/>
                </a:cubicBezTo>
                <a:lnTo>
                  <a:pt x="936000" y="655200"/>
                </a:lnTo>
                <a:lnTo>
                  <a:pt x="957600" y="662400"/>
                </a:lnTo>
                <a:cubicBezTo>
                  <a:pt x="964800" y="664800"/>
                  <a:pt x="971837" y="667759"/>
                  <a:pt x="979200" y="669600"/>
                </a:cubicBezTo>
                <a:cubicBezTo>
                  <a:pt x="988800" y="672000"/>
                  <a:pt x="998522" y="673957"/>
                  <a:pt x="1008000" y="676800"/>
                </a:cubicBezTo>
                <a:cubicBezTo>
                  <a:pt x="1022539" y="681162"/>
                  <a:pt x="1051200" y="691200"/>
                  <a:pt x="1051200" y="691200"/>
                </a:cubicBezTo>
                <a:cubicBezTo>
                  <a:pt x="1100715" y="724210"/>
                  <a:pt x="1077981" y="714527"/>
                  <a:pt x="1116000" y="727200"/>
                </a:cubicBezTo>
                <a:lnTo>
                  <a:pt x="1159200" y="792000"/>
                </a:lnTo>
                <a:cubicBezTo>
                  <a:pt x="1170178" y="808467"/>
                  <a:pt x="1216800" y="806400"/>
                  <a:pt x="1216800" y="806400"/>
                </a:cubicBezTo>
                <a:cubicBezTo>
                  <a:pt x="1224000" y="811200"/>
                  <a:pt x="1230492" y="817286"/>
                  <a:pt x="1238400" y="820800"/>
                </a:cubicBezTo>
                <a:cubicBezTo>
                  <a:pt x="1252271" y="826965"/>
                  <a:pt x="1269747" y="825718"/>
                  <a:pt x="1281600" y="835200"/>
                </a:cubicBezTo>
                <a:cubicBezTo>
                  <a:pt x="1295114" y="846011"/>
                  <a:pt x="1304927" y="861981"/>
                  <a:pt x="1310400" y="878400"/>
                </a:cubicBezTo>
                <a:cubicBezTo>
                  <a:pt x="1312800" y="885600"/>
                  <a:pt x="1312233" y="894633"/>
                  <a:pt x="1317600" y="900000"/>
                </a:cubicBezTo>
                <a:cubicBezTo>
                  <a:pt x="1329838" y="912238"/>
                  <a:pt x="1360800" y="928800"/>
                  <a:pt x="1360800" y="928800"/>
                </a:cubicBezTo>
                <a:cubicBezTo>
                  <a:pt x="1402068" y="990703"/>
                  <a:pt x="1347118" y="917854"/>
                  <a:pt x="1396800" y="957600"/>
                </a:cubicBezTo>
                <a:cubicBezTo>
                  <a:pt x="1403557" y="963006"/>
                  <a:pt x="1406400" y="972000"/>
                  <a:pt x="1411200" y="979200"/>
                </a:cubicBezTo>
                <a:cubicBezTo>
                  <a:pt x="1471471" y="969155"/>
                  <a:pt x="1442253" y="980098"/>
                  <a:pt x="1497600" y="943200"/>
                </a:cubicBezTo>
                <a:lnTo>
                  <a:pt x="1497600" y="943200"/>
                </a:lnTo>
                <a:cubicBezTo>
                  <a:pt x="1540563" y="932459"/>
                  <a:pt x="1516639" y="937627"/>
                  <a:pt x="1569600" y="928800"/>
                </a:cubicBezTo>
                <a:cubicBezTo>
                  <a:pt x="1656704" y="937510"/>
                  <a:pt x="1618718" y="928373"/>
                  <a:pt x="1684800" y="950400"/>
                </a:cubicBezTo>
                <a:lnTo>
                  <a:pt x="1706400" y="957600"/>
                </a:lnTo>
                <a:lnTo>
                  <a:pt x="1728000" y="964800"/>
                </a:lnTo>
                <a:cubicBezTo>
                  <a:pt x="1742400" y="974400"/>
                  <a:pt x="1754781" y="988127"/>
                  <a:pt x="1771200" y="993600"/>
                </a:cubicBezTo>
                <a:lnTo>
                  <a:pt x="1814400" y="1008000"/>
                </a:lnTo>
                <a:cubicBezTo>
                  <a:pt x="1822902" y="1042006"/>
                  <a:pt x="1812749" y="1032375"/>
                  <a:pt x="1836000" y="1044000"/>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6019800" y="2819400"/>
            <a:ext cx="1836000" cy="1044000"/>
          </a:xfrm>
          <a:custGeom>
            <a:avLst/>
            <a:gdLst>
              <a:gd name="connsiteX0" fmla="*/ 0 w 1836000"/>
              <a:gd name="connsiteY0" fmla="*/ 0 h 1044000"/>
              <a:gd name="connsiteX1" fmla="*/ 57600 w 1836000"/>
              <a:gd name="connsiteY1" fmla="*/ 14400 h 1044000"/>
              <a:gd name="connsiteX2" fmla="*/ 100800 w 1836000"/>
              <a:gd name="connsiteY2" fmla="*/ 36000 h 1044000"/>
              <a:gd name="connsiteX3" fmla="*/ 122400 w 1836000"/>
              <a:gd name="connsiteY3" fmla="*/ 79200 h 1044000"/>
              <a:gd name="connsiteX4" fmla="*/ 129600 w 1836000"/>
              <a:gd name="connsiteY4" fmla="*/ 100800 h 1044000"/>
              <a:gd name="connsiteX5" fmla="*/ 237600 w 1836000"/>
              <a:gd name="connsiteY5" fmla="*/ 122400 h 1044000"/>
              <a:gd name="connsiteX6" fmla="*/ 309600 w 1836000"/>
              <a:gd name="connsiteY6" fmla="*/ 144000 h 1044000"/>
              <a:gd name="connsiteX7" fmla="*/ 324000 w 1836000"/>
              <a:gd name="connsiteY7" fmla="*/ 187200 h 1044000"/>
              <a:gd name="connsiteX8" fmla="*/ 331200 w 1836000"/>
              <a:gd name="connsiteY8" fmla="*/ 208800 h 1044000"/>
              <a:gd name="connsiteX9" fmla="*/ 352800 w 1836000"/>
              <a:gd name="connsiteY9" fmla="*/ 216000 h 1044000"/>
              <a:gd name="connsiteX10" fmla="*/ 374400 w 1836000"/>
              <a:gd name="connsiteY10" fmla="*/ 230400 h 1044000"/>
              <a:gd name="connsiteX11" fmla="*/ 403200 w 1836000"/>
              <a:gd name="connsiteY11" fmla="*/ 273600 h 1044000"/>
              <a:gd name="connsiteX12" fmla="*/ 468000 w 1836000"/>
              <a:gd name="connsiteY12" fmla="*/ 309600 h 1044000"/>
              <a:gd name="connsiteX13" fmla="*/ 504000 w 1836000"/>
              <a:gd name="connsiteY13" fmla="*/ 345600 h 1044000"/>
              <a:gd name="connsiteX14" fmla="*/ 547200 w 1836000"/>
              <a:gd name="connsiteY14" fmla="*/ 367200 h 1044000"/>
              <a:gd name="connsiteX15" fmla="*/ 568800 w 1836000"/>
              <a:gd name="connsiteY15" fmla="*/ 381600 h 1044000"/>
              <a:gd name="connsiteX16" fmla="*/ 576000 w 1836000"/>
              <a:gd name="connsiteY16" fmla="*/ 403200 h 1044000"/>
              <a:gd name="connsiteX17" fmla="*/ 604800 w 1836000"/>
              <a:gd name="connsiteY17" fmla="*/ 410400 h 1044000"/>
              <a:gd name="connsiteX18" fmla="*/ 640800 w 1836000"/>
              <a:gd name="connsiteY18" fmla="*/ 446400 h 1044000"/>
              <a:gd name="connsiteX19" fmla="*/ 684000 w 1836000"/>
              <a:gd name="connsiteY19" fmla="*/ 460800 h 1044000"/>
              <a:gd name="connsiteX20" fmla="*/ 705600 w 1836000"/>
              <a:gd name="connsiteY20" fmla="*/ 475200 h 1044000"/>
              <a:gd name="connsiteX21" fmla="*/ 727200 w 1836000"/>
              <a:gd name="connsiteY21" fmla="*/ 482400 h 1044000"/>
              <a:gd name="connsiteX22" fmla="*/ 734400 w 1836000"/>
              <a:gd name="connsiteY22" fmla="*/ 504000 h 1044000"/>
              <a:gd name="connsiteX23" fmla="*/ 748800 w 1836000"/>
              <a:gd name="connsiteY23" fmla="*/ 525600 h 1044000"/>
              <a:gd name="connsiteX24" fmla="*/ 756000 w 1836000"/>
              <a:gd name="connsiteY24" fmla="*/ 547200 h 1044000"/>
              <a:gd name="connsiteX25" fmla="*/ 799200 w 1836000"/>
              <a:gd name="connsiteY25" fmla="*/ 576000 h 1044000"/>
              <a:gd name="connsiteX26" fmla="*/ 828000 w 1836000"/>
              <a:gd name="connsiteY26" fmla="*/ 604800 h 1044000"/>
              <a:gd name="connsiteX27" fmla="*/ 871200 w 1836000"/>
              <a:gd name="connsiteY27" fmla="*/ 633600 h 1044000"/>
              <a:gd name="connsiteX28" fmla="*/ 936000 w 1836000"/>
              <a:gd name="connsiteY28" fmla="*/ 655200 h 1044000"/>
              <a:gd name="connsiteX29" fmla="*/ 957600 w 1836000"/>
              <a:gd name="connsiteY29" fmla="*/ 662400 h 1044000"/>
              <a:gd name="connsiteX30" fmla="*/ 979200 w 1836000"/>
              <a:gd name="connsiteY30" fmla="*/ 669600 h 1044000"/>
              <a:gd name="connsiteX31" fmla="*/ 1008000 w 1836000"/>
              <a:gd name="connsiteY31" fmla="*/ 676800 h 1044000"/>
              <a:gd name="connsiteX32" fmla="*/ 1051200 w 1836000"/>
              <a:gd name="connsiteY32" fmla="*/ 691200 h 1044000"/>
              <a:gd name="connsiteX33" fmla="*/ 1116000 w 1836000"/>
              <a:gd name="connsiteY33" fmla="*/ 727200 h 1044000"/>
              <a:gd name="connsiteX34" fmla="*/ 1159200 w 1836000"/>
              <a:gd name="connsiteY34" fmla="*/ 792000 h 1044000"/>
              <a:gd name="connsiteX35" fmla="*/ 1216800 w 1836000"/>
              <a:gd name="connsiteY35" fmla="*/ 806400 h 1044000"/>
              <a:gd name="connsiteX36" fmla="*/ 1238400 w 1836000"/>
              <a:gd name="connsiteY36" fmla="*/ 820800 h 1044000"/>
              <a:gd name="connsiteX37" fmla="*/ 1281600 w 1836000"/>
              <a:gd name="connsiteY37" fmla="*/ 835200 h 1044000"/>
              <a:gd name="connsiteX38" fmla="*/ 1310400 w 1836000"/>
              <a:gd name="connsiteY38" fmla="*/ 878400 h 1044000"/>
              <a:gd name="connsiteX39" fmla="*/ 1317600 w 1836000"/>
              <a:gd name="connsiteY39" fmla="*/ 900000 h 1044000"/>
              <a:gd name="connsiteX40" fmla="*/ 1360800 w 1836000"/>
              <a:gd name="connsiteY40" fmla="*/ 928800 h 1044000"/>
              <a:gd name="connsiteX41" fmla="*/ 1396800 w 1836000"/>
              <a:gd name="connsiteY41" fmla="*/ 957600 h 1044000"/>
              <a:gd name="connsiteX42" fmla="*/ 1411200 w 1836000"/>
              <a:gd name="connsiteY42" fmla="*/ 979200 h 1044000"/>
              <a:gd name="connsiteX43" fmla="*/ 1497600 w 1836000"/>
              <a:gd name="connsiteY43" fmla="*/ 943200 h 1044000"/>
              <a:gd name="connsiteX44" fmla="*/ 1497600 w 1836000"/>
              <a:gd name="connsiteY44" fmla="*/ 943200 h 1044000"/>
              <a:gd name="connsiteX45" fmla="*/ 1569600 w 1836000"/>
              <a:gd name="connsiteY45" fmla="*/ 928800 h 1044000"/>
              <a:gd name="connsiteX46" fmla="*/ 1684800 w 1836000"/>
              <a:gd name="connsiteY46" fmla="*/ 950400 h 1044000"/>
              <a:gd name="connsiteX47" fmla="*/ 1706400 w 1836000"/>
              <a:gd name="connsiteY47" fmla="*/ 957600 h 1044000"/>
              <a:gd name="connsiteX48" fmla="*/ 1728000 w 1836000"/>
              <a:gd name="connsiteY48" fmla="*/ 964800 h 1044000"/>
              <a:gd name="connsiteX49" fmla="*/ 1771200 w 1836000"/>
              <a:gd name="connsiteY49" fmla="*/ 993600 h 1044000"/>
              <a:gd name="connsiteX50" fmla="*/ 1814400 w 1836000"/>
              <a:gd name="connsiteY50" fmla="*/ 1008000 h 1044000"/>
              <a:gd name="connsiteX51" fmla="*/ 1836000 w 1836000"/>
              <a:gd name="connsiteY51"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836000" h="1044000">
                <a:moveTo>
                  <a:pt x="0" y="0"/>
                </a:moveTo>
                <a:cubicBezTo>
                  <a:pt x="13693" y="2739"/>
                  <a:pt x="42840" y="7020"/>
                  <a:pt x="57600" y="14400"/>
                </a:cubicBezTo>
                <a:cubicBezTo>
                  <a:pt x="113430" y="42315"/>
                  <a:pt x="46508" y="17903"/>
                  <a:pt x="100800" y="36000"/>
                </a:cubicBezTo>
                <a:cubicBezTo>
                  <a:pt x="118897" y="90292"/>
                  <a:pt x="94485" y="23370"/>
                  <a:pt x="122400" y="79200"/>
                </a:cubicBezTo>
                <a:cubicBezTo>
                  <a:pt x="125794" y="85988"/>
                  <a:pt x="123424" y="96389"/>
                  <a:pt x="129600" y="100800"/>
                </a:cubicBezTo>
                <a:cubicBezTo>
                  <a:pt x="153112" y="117594"/>
                  <a:pt x="215423" y="119936"/>
                  <a:pt x="237600" y="122400"/>
                </a:cubicBezTo>
                <a:cubicBezTo>
                  <a:pt x="290188" y="139929"/>
                  <a:pt x="266074" y="133119"/>
                  <a:pt x="309600" y="144000"/>
                </a:cubicBezTo>
                <a:lnTo>
                  <a:pt x="324000" y="187200"/>
                </a:lnTo>
                <a:cubicBezTo>
                  <a:pt x="326400" y="194400"/>
                  <a:pt x="324000" y="206400"/>
                  <a:pt x="331200" y="208800"/>
                </a:cubicBezTo>
                <a:lnTo>
                  <a:pt x="352800" y="216000"/>
                </a:lnTo>
                <a:cubicBezTo>
                  <a:pt x="360000" y="220800"/>
                  <a:pt x="368702" y="223888"/>
                  <a:pt x="374400" y="230400"/>
                </a:cubicBezTo>
                <a:cubicBezTo>
                  <a:pt x="385797" y="243425"/>
                  <a:pt x="388800" y="264000"/>
                  <a:pt x="403200" y="273600"/>
                </a:cubicBezTo>
                <a:cubicBezTo>
                  <a:pt x="452715" y="306610"/>
                  <a:pt x="429981" y="296927"/>
                  <a:pt x="468000" y="309600"/>
                </a:cubicBezTo>
                <a:cubicBezTo>
                  <a:pt x="525600" y="348000"/>
                  <a:pt x="456000" y="297600"/>
                  <a:pt x="504000" y="345600"/>
                </a:cubicBezTo>
                <a:cubicBezTo>
                  <a:pt x="517957" y="359557"/>
                  <a:pt x="529632" y="361344"/>
                  <a:pt x="547200" y="367200"/>
                </a:cubicBezTo>
                <a:cubicBezTo>
                  <a:pt x="554400" y="372000"/>
                  <a:pt x="563394" y="374843"/>
                  <a:pt x="568800" y="381600"/>
                </a:cubicBezTo>
                <a:cubicBezTo>
                  <a:pt x="573541" y="387526"/>
                  <a:pt x="570074" y="398459"/>
                  <a:pt x="576000" y="403200"/>
                </a:cubicBezTo>
                <a:cubicBezTo>
                  <a:pt x="583727" y="409382"/>
                  <a:pt x="595200" y="408000"/>
                  <a:pt x="604800" y="410400"/>
                </a:cubicBezTo>
                <a:cubicBezTo>
                  <a:pt x="617937" y="430105"/>
                  <a:pt x="618063" y="436295"/>
                  <a:pt x="640800" y="446400"/>
                </a:cubicBezTo>
                <a:cubicBezTo>
                  <a:pt x="654671" y="452565"/>
                  <a:pt x="684000" y="460800"/>
                  <a:pt x="684000" y="460800"/>
                </a:cubicBezTo>
                <a:cubicBezTo>
                  <a:pt x="691200" y="465600"/>
                  <a:pt x="697860" y="471330"/>
                  <a:pt x="705600" y="475200"/>
                </a:cubicBezTo>
                <a:cubicBezTo>
                  <a:pt x="712388" y="478594"/>
                  <a:pt x="721833" y="477033"/>
                  <a:pt x="727200" y="482400"/>
                </a:cubicBezTo>
                <a:cubicBezTo>
                  <a:pt x="732567" y="487767"/>
                  <a:pt x="731006" y="497212"/>
                  <a:pt x="734400" y="504000"/>
                </a:cubicBezTo>
                <a:cubicBezTo>
                  <a:pt x="738270" y="511740"/>
                  <a:pt x="744930" y="517860"/>
                  <a:pt x="748800" y="525600"/>
                </a:cubicBezTo>
                <a:cubicBezTo>
                  <a:pt x="752194" y="532388"/>
                  <a:pt x="750633" y="541833"/>
                  <a:pt x="756000" y="547200"/>
                </a:cubicBezTo>
                <a:cubicBezTo>
                  <a:pt x="768238" y="559438"/>
                  <a:pt x="799200" y="576000"/>
                  <a:pt x="799200" y="576000"/>
                </a:cubicBezTo>
                <a:cubicBezTo>
                  <a:pt x="811418" y="612655"/>
                  <a:pt x="796582" y="587345"/>
                  <a:pt x="828000" y="604800"/>
                </a:cubicBezTo>
                <a:cubicBezTo>
                  <a:pt x="843129" y="613205"/>
                  <a:pt x="854781" y="628127"/>
                  <a:pt x="871200" y="633600"/>
                </a:cubicBezTo>
                <a:lnTo>
                  <a:pt x="936000" y="655200"/>
                </a:lnTo>
                <a:lnTo>
                  <a:pt x="957600" y="662400"/>
                </a:lnTo>
                <a:cubicBezTo>
                  <a:pt x="964800" y="664800"/>
                  <a:pt x="971837" y="667759"/>
                  <a:pt x="979200" y="669600"/>
                </a:cubicBezTo>
                <a:cubicBezTo>
                  <a:pt x="988800" y="672000"/>
                  <a:pt x="998522" y="673957"/>
                  <a:pt x="1008000" y="676800"/>
                </a:cubicBezTo>
                <a:cubicBezTo>
                  <a:pt x="1022539" y="681162"/>
                  <a:pt x="1051200" y="691200"/>
                  <a:pt x="1051200" y="691200"/>
                </a:cubicBezTo>
                <a:cubicBezTo>
                  <a:pt x="1100715" y="724210"/>
                  <a:pt x="1077981" y="714527"/>
                  <a:pt x="1116000" y="727200"/>
                </a:cubicBezTo>
                <a:lnTo>
                  <a:pt x="1159200" y="792000"/>
                </a:lnTo>
                <a:cubicBezTo>
                  <a:pt x="1170178" y="808467"/>
                  <a:pt x="1216800" y="806400"/>
                  <a:pt x="1216800" y="806400"/>
                </a:cubicBezTo>
                <a:cubicBezTo>
                  <a:pt x="1224000" y="811200"/>
                  <a:pt x="1230492" y="817286"/>
                  <a:pt x="1238400" y="820800"/>
                </a:cubicBezTo>
                <a:cubicBezTo>
                  <a:pt x="1252271" y="826965"/>
                  <a:pt x="1269747" y="825718"/>
                  <a:pt x="1281600" y="835200"/>
                </a:cubicBezTo>
                <a:cubicBezTo>
                  <a:pt x="1295114" y="846011"/>
                  <a:pt x="1304927" y="861981"/>
                  <a:pt x="1310400" y="878400"/>
                </a:cubicBezTo>
                <a:cubicBezTo>
                  <a:pt x="1312800" y="885600"/>
                  <a:pt x="1312233" y="894633"/>
                  <a:pt x="1317600" y="900000"/>
                </a:cubicBezTo>
                <a:cubicBezTo>
                  <a:pt x="1329838" y="912238"/>
                  <a:pt x="1360800" y="928800"/>
                  <a:pt x="1360800" y="928800"/>
                </a:cubicBezTo>
                <a:cubicBezTo>
                  <a:pt x="1402068" y="990703"/>
                  <a:pt x="1347118" y="917854"/>
                  <a:pt x="1396800" y="957600"/>
                </a:cubicBezTo>
                <a:cubicBezTo>
                  <a:pt x="1403557" y="963006"/>
                  <a:pt x="1406400" y="972000"/>
                  <a:pt x="1411200" y="979200"/>
                </a:cubicBezTo>
                <a:cubicBezTo>
                  <a:pt x="1471471" y="969155"/>
                  <a:pt x="1442253" y="980098"/>
                  <a:pt x="1497600" y="943200"/>
                </a:cubicBezTo>
                <a:lnTo>
                  <a:pt x="1497600" y="943200"/>
                </a:lnTo>
                <a:cubicBezTo>
                  <a:pt x="1540563" y="932459"/>
                  <a:pt x="1516639" y="937627"/>
                  <a:pt x="1569600" y="928800"/>
                </a:cubicBezTo>
                <a:cubicBezTo>
                  <a:pt x="1656704" y="937510"/>
                  <a:pt x="1618718" y="928373"/>
                  <a:pt x="1684800" y="950400"/>
                </a:cubicBezTo>
                <a:lnTo>
                  <a:pt x="1706400" y="957600"/>
                </a:lnTo>
                <a:lnTo>
                  <a:pt x="1728000" y="964800"/>
                </a:lnTo>
                <a:cubicBezTo>
                  <a:pt x="1742400" y="974400"/>
                  <a:pt x="1754781" y="988127"/>
                  <a:pt x="1771200" y="993600"/>
                </a:cubicBezTo>
                <a:lnTo>
                  <a:pt x="1814400" y="1008000"/>
                </a:lnTo>
                <a:cubicBezTo>
                  <a:pt x="1822902" y="1042006"/>
                  <a:pt x="1812749" y="1032375"/>
                  <a:pt x="1836000" y="1044000"/>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8733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640</TotalTime>
  <Words>446</Words>
  <Application>Microsoft Office PowerPoint</Application>
  <PresentationFormat>On-screen Show (4:3)</PresentationFormat>
  <Paragraphs>63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Naval Research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Chen, Ms. Sue</dc:creator>
  <cp:lastModifiedBy>Chen, Ms. Sue</cp:lastModifiedBy>
  <cp:revision>54</cp:revision>
  <dcterms:created xsi:type="dcterms:W3CDTF">2015-02-19T22:37:24Z</dcterms:created>
  <dcterms:modified xsi:type="dcterms:W3CDTF">2015-02-27T22:37:53Z</dcterms:modified>
</cp:coreProperties>
</file>